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9"/>
  </p:notesMasterIdLst>
  <p:handoutMasterIdLst>
    <p:handoutMasterId r:id="rId50"/>
  </p:handoutMasterIdLst>
  <p:sldIdLst>
    <p:sldId id="320" r:id="rId2"/>
    <p:sldId id="431" r:id="rId3"/>
    <p:sldId id="577" r:id="rId4"/>
    <p:sldId id="436" r:id="rId5"/>
    <p:sldId id="437" r:id="rId6"/>
    <p:sldId id="578" r:id="rId7"/>
    <p:sldId id="579" r:id="rId8"/>
    <p:sldId id="582" r:id="rId9"/>
    <p:sldId id="580" r:id="rId10"/>
    <p:sldId id="600" r:id="rId11"/>
    <p:sldId id="601" r:id="rId12"/>
    <p:sldId id="581" r:id="rId13"/>
    <p:sldId id="602" r:id="rId14"/>
    <p:sldId id="588" r:id="rId15"/>
    <p:sldId id="589" r:id="rId16"/>
    <p:sldId id="590" r:id="rId17"/>
    <p:sldId id="586" r:id="rId18"/>
    <p:sldId id="587" r:id="rId19"/>
    <p:sldId id="603" r:id="rId20"/>
    <p:sldId id="609" r:id="rId21"/>
    <p:sldId id="610" r:id="rId22"/>
    <p:sldId id="611" r:id="rId23"/>
    <p:sldId id="490" r:id="rId24"/>
    <p:sldId id="591" r:id="rId25"/>
    <p:sldId id="607" r:id="rId26"/>
    <p:sldId id="583" r:id="rId27"/>
    <p:sldId id="608" r:id="rId28"/>
    <p:sldId id="552" r:id="rId29"/>
    <p:sldId id="553" r:id="rId30"/>
    <p:sldId id="554" r:id="rId31"/>
    <p:sldId id="556" r:id="rId32"/>
    <p:sldId id="592" r:id="rId33"/>
    <p:sldId id="563" r:id="rId34"/>
    <p:sldId id="558" r:id="rId35"/>
    <p:sldId id="559" r:id="rId36"/>
    <p:sldId id="569" r:id="rId37"/>
    <p:sldId id="557" r:id="rId38"/>
    <p:sldId id="560" r:id="rId39"/>
    <p:sldId id="498" r:id="rId40"/>
    <p:sldId id="540" r:id="rId41"/>
    <p:sldId id="570" r:id="rId42"/>
    <p:sldId id="497" r:id="rId43"/>
    <p:sldId id="543" r:id="rId44"/>
    <p:sldId id="491" r:id="rId45"/>
    <p:sldId id="593" r:id="rId46"/>
    <p:sldId id="605" r:id="rId47"/>
    <p:sldId id="606" r:id="rId48"/>
  </p:sldIdLst>
  <p:sldSz cx="9144000" cy="6858000" type="screen4x3"/>
  <p:notesSz cx="6718300" cy="9867900"/>
  <p:defaultTextStyle>
    <a:defPPr>
      <a:defRPr lang="pl-PL"/>
    </a:defPPr>
    <a:lvl1pPr algn="ctr" rtl="0" eaLnBrk="0" fontAlgn="base" hangingPunct="0">
      <a:spcBef>
        <a:spcPct val="20000"/>
      </a:spcBef>
      <a:spcAft>
        <a:spcPct val="0"/>
      </a:spcAft>
      <a:defRPr sz="2800" kern="1200">
        <a:solidFill>
          <a:srgbClr val="5F5F5F"/>
        </a:solidFill>
        <a:latin typeface="Arial" charset="0"/>
        <a:ea typeface="MS PGothic" pitchFamily="34" charset="-128"/>
        <a:cs typeface="+mn-cs"/>
      </a:defRPr>
    </a:lvl1pPr>
    <a:lvl2pPr marL="457200" algn="ctr" rtl="0" eaLnBrk="0" fontAlgn="base" hangingPunct="0">
      <a:spcBef>
        <a:spcPct val="20000"/>
      </a:spcBef>
      <a:spcAft>
        <a:spcPct val="0"/>
      </a:spcAft>
      <a:defRPr sz="2800" kern="1200">
        <a:solidFill>
          <a:srgbClr val="5F5F5F"/>
        </a:solidFill>
        <a:latin typeface="Arial" charset="0"/>
        <a:ea typeface="MS PGothic" pitchFamily="34" charset="-128"/>
        <a:cs typeface="+mn-cs"/>
      </a:defRPr>
    </a:lvl2pPr>
    <a:lvl3pPr marL="914400" algn="ctr" rtl="0" eaLnBrk="0" fontAlgn="base" hangingPunct="0">
      <a:spcBef>
        <a:spcPct val="20000"/>
      </a:spcBef>
      <a:spcAft>
        <a:spcPct val="0"/>
      </a:spcAft>
      <a:defRPr sz="2800" kern="1200">
        <a:solidFill>
          <a:srgbClr val="5F5F5F"/>
        </a:solidFill>
        <a:latin typeface="Arial" charset="0"/>
        <a:ea typeface="MS PGothic" pitchFamily="34" charset="-128"/>
        <a:cs typeface="+mn-cs"/>
      </a:defRPr>
    </a:lvl3pPr>
    <a:lvl4pPr marL="1371600" algn="ctr" rtl="0" eaLnBrk="0" fontAlgn="base" hangingPunct="0">
      <a:spcBef>
        <a:spcPct val="20000"/>
      </a:spcBef>
      <a:spcAft>
        <a:spcPct val="0"/>
      </a:spcAft>
      <a:defRPr sz="2800" kern="1200">
        <a:solidFill>
          <a:srgbClr val="5F5F5F"/>
        </a:solidFill>
        <a:latin typeface="Arial" charset="0"/>
        <a:ea typeface="MS PGothic" pitchFamily="34" charset="-128"/>
        <a:cs typeface="+mn-cs"/>
      </a:defRPr>
    </a:lvl4pPr>
    <a:lvl5pPr marL="1828800" algn="ctr" rtl="0" eaLnBrk="0" fontAlgn="base" hangingPunct="0">
      <a:spcBef>
        <a:spcPct val="20000"/>
      </a:spcBef>
      <a:spcAft>
        <a:spcPct val="0"/>
      </a:spcAft>
      <a:defRPr sz="2800" kern="1200">
        <a:solidFill>
          <a:srgbClr val="5F5F5F"/>
        </a:solidFill>
        <a:latin typeface="Arial" charset="0"/>
        <a:ea typeface="MS PGothic" pitchFamily="34" charset="-128"/>
        <a:cs typeface="+mn-cs"/>
      </a:defRPr>
    </a:lvl5pPr>
    <a:lvl6pPr marL="2286000" algn="l" defTabSz="914400" rtl="0" eaLnBrk="1" latinLnBrk="0" hangingPunct="1">
      <a:defRPr sz="2800" kern="1200">
        <a:solidFill>
          <a:srgbClr val="5F5F5F"/>
        </a:solidFill>
        <a:latin typeface="Arial" charset="0"/>
        <a:ea typeface="MS PGothic" pitchFamily="34" charset="-128"/>
        <a:cs typeface="+mn-cs"/>
      </a:defRPr>
    </a:lvl6pPr>
    <a:lvl7pPr marL="2743200" algn="l" defTabSz="914400" rtl="0" eaLnBrk="1" latinLnBrk="0" hangingPunct="1">
      <a:defRPr sz="2800" kern="1200">
        <a:solidFill>
          <a:srgbClr val="5F5F5F"/>
        </a:solidFill>
        <a:latin typeface="Arial" charset="0"/>
        <a:ea typeface="MS PGothic" pitchFamily="34" charset="-128"/>
        <a:cs typeface="+mn-cs"/>
      </a:defRPr>
    </a:lvl7pPr>
    <a:lvl8pPr marL="3200400" algn="l" defTabSz="914400" rtl="0" eaLnBrk="1" latinLnBrk="0" hangingPunct="1">
      <a:defRPr sz="2800" kern="1200">
        <a:solidFill>
          <a:srgbClr val="5F5F5F"/>
        </a:solidFill>
        <a:latin typeface="Arial" charset="0"/>
        <a:ea typeface="MS PGothic" pitchFamily="34" charset="-128"/>
        <a:cs typeface="+mn-cs"/>
      </a:defRPr>
    </a:lvl8pPr>
    <a:lvl9pPr marL="3657600" algn="l" defTabSz="914400" rtl="0" eaLnBrk="1" latinLnBrk="0" hangingPunct="1">
      <a:defRPr sz="2800" kern="1200">
        <a:solidFill>
          <a:srgbClr val="5F5F5F"/>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accent1"/>
    </p:penClr>
  </p:showPr>
  <p:clrMru>
    <a:srgbClr val="667BB4"/>
    <a:srgbClr val="000000"/>
    <a:srgbClr val="C5CDE3"/>
    <a:srgbClr val="CCFFFF"/>
    <a:srgbClr val="E3E3FF"/>
    <a:srgbClr val="003366"/>
    <a:srgbClr val="CCCC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94713" autoAdjust="0"/>
  </p:normalViewPr>
  <p:slideViewPr>
    <p:cSldViewPr>
      <p:cViewPr>
        <p:scale>
          <a:sx n="71" d="100"/>
          <a:sy n="71" d="100"/>
        </p:scale>
        <p:origin x="-112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Times New Roman" pitchFamily="18" charset="0"/>
                <a:ea typeface="+mn-ea"/>
              </a:defRPr>
            </a:lvl1pPr>
          </a:lstStyle>
          <a:p>
            <a:pPr>
              <a:defRPr/>
            </a:pPr>
            <a:endParaRPr lang="pl-PL"/>
          </a:p>
        </p:txBody>
      </p:sp>
      <p:sp>
        <p:nvSpPr>
          <p:cNvPr id="2051" name="Rectangle 3"/>
          <p:cNvSpPr>
            <a:spLocks noGrp="1" noChangeArrowheads="1"/>
          </p:cNvSpPr>
          <p:nvPr>
            <p:ph type="dt" sz="quarter" idx="1"/>
          </p:nvPr>
        </p:nvSpPr>
        <p:spPr bwMode="auto">
          <a:xfrm>
            <a:off x="3805238" y="0"/>
            <a:ext cx="291147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pitchFamily="18" charset="0"/>
                <a:ea typeface="+mn-ea"/>
              </a:defRPr>
            </a:lvl1pPr>
          </a:lstStyle>
          <a:p>
            <a:pPr>
              <a:defRPr/>
            </a:pPr>
            <a:endParaRPr lang="pl-PL"/>
          </a:p>
        </p:txBody>
      </p:sp>
      <p:sp>
        <p:nvSpPr>
          <p:cNvPr id="2052" name="Rectangle 4"/>
          <p:cNvSpPr>
            <a:spLocks noGrp="1" noChangeArrowheads="1"/>
          </p:cNvSpPr>
          <p:nvPr>
            <p:ph type="ftr" sz="quarter" idx="2"/>
          </p:nvPr>
        </p:nvSpPr>
        <p:spPr bwMode="auto">
          <a:xfrm>
            <a:off x="0" y="9372600"/>
            <a:ext cx="291147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Times New Roman" pitchFamily="18" charset="0"/>
                <a:ea typeface="+mn-ea"/>
              </a:defRPr>
            </a:lvl1pPr>
          </a:lstStyle>
          <a:p>
            <a:pPr>
              <a:defRPr/>
            </a:pPr>
            <a:endParaRPr lang="pl-PL"/>
          </a:p>
        </p:txBody>
      </p:sp>
      <p:sp>
        <p:nvSpPr>
          <p:cNvPr id="2053" name="Rectangle 5"/>
          <p:cNvSpPr>
            <a:spLocks noGrp="1" noChangeArrowheads="1"/>
          </p:cNvSpPr>
          <p:nvPr>
            <p:ph type="sldNum" sz="quarter" idx="3"/>
          </p:nvPr>
        </p:nvSpPr>
        <p:spPr bwMode="auto">
          <a:xfrm>
            <a:off x="3805238" y="9372600"/>
            <a:ext cx="291147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New Roman" pitchFamily="18" charset="0"/>
                <a:ea typeface="+mn-ea"/>
              </a:defRPr>
            </a:lvl1pPr>
          </a:lstStyle>
          <a:p>
            <a:pPr>
              <a:defRPr/>
            </a:pPr>
            <a:fld id="{FABF89D6-F13B-4A5C-9295-D19FB24C1B12}"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Times New Roman" pitchFamily="18" charset="0"/>
                <a:ea typeface="+mn-ea"/>
              </a:defRPr>
            </a:lvl1pPr>
          </a:lstStyle>
          <a:p>
            <a:pPr>
              <a:defRPr/>
            </a:pPr>
            <a:endParaRPr lang="pl-PL"/>
          </a:p>
        </p:txBody>
      </p:sp>
      <p:sp>
        <p:nvSpPr>
          <p:cNvPr id="3075" name="Rectangle 3"/>
          <p:cNvSpPr>
            <a:spLocks noGrp="1" noChangeArrowheads="1"/>
          </p:cNvSpPr>
          <p:nvPr>
            <p:ph type="dt" idx="1"/>
          </p:nvPr>
        </p:nvSpPr>
        <p:spPr bwMode="auto">
          <a:xfrm>
            <a:off x="3806825" y="0"/>
            <a:ext cx="291147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pitchFamily="18" charset="0"/>
                <a:ea typeface="+mn-ea"/>
              </a:defRPr>
            </a:lvl1pPr>
          </a:lstStyle>
          <a:p>
            <a:pPr>
              <a:defRPr/>
            </a:pPr>
            <a:endParaRPr lang="pl-PL"/>
          </a:p>
        </p:txBody>
      </p:sp>
      <p:sp>
        <p:nvSpPr>
          <p:cNvPr id="36868" name="Rectangle 4"/>
          <p:cNvSpPr>
            <a:spLocks noGrp="1" noRot="1" noChangeAspect="1" noChangeArrowheads="1" noTextEdit="1"/>
          </p:cNvSpPr>
          <p:nvPr>
            <p:ph type="sldImg" idx="2"/>
          </p:nvPr>
        </p:nvSpPr>
        <p:spPr bwMode="auto">
          <a:xfrm>
            <a:off x="892175" y="739775"/>
            <a:ext cx="4933950"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5350" y="4687888"/>
            <a:ext cx="4927600"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wzorce stylu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3078" name="Rectangle 6"/>
          <p:cNvSpPr>
            <a:spLocks noGrp="1" noChangeArrowheads="1"/>
          </p:cNvSpPr>
          <p:nvPr>
            <p:ph type="ftr" sz="quarter" idx="4"/>
          </p:nvPr>
        </p:nvSpPr>
        <p:spPr bwMode="auto">
          <a:xfrm>
            <a:off x="0" y="9374188"/>
            <a:ext cx="291147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Times New Roman" pitchFamily="18" charset="0"/>
                <a:ea typeface="+mn-ea"/>
              </a:defRPr>
            </a:lvl1pPr>
          </a:lstStyle>
          <a:p>
            <a:pPr>
              <a:defRPr/>
            </a:pPr>
            <a:endParaRPr lang="pl-PL"/>
          </a:p>
        </p:txBody>
      </p:sp>
      <p:sp>
        <p:nvSpPr>
          <p:cNvPr id="3079" name="Rectangle 7"/>
          <p:cNvSpPr>
            <a:spLocks noGrp="1" noChangeArrowheads="1"/>
          </p:cNvSpPr>
          <p:nvPr>
            <p:ph type="sldNum" sz="quarter" idx="5"/>
          </p:nvPr>
        </p:nvSpPr>
        <p:spPr bwMode="auto">
          <a:xfrm>
            <a:off x="3806825" y="9374188"/>
            <a:ext cx="291147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New Roman" pitchFamily="18" charset="0"/>
                <a:ea typeface="+mn-ea"/>
              </a:defRPr>
            </a:lvl1pPr>
          </a:lstStyle>
          <a:p>
            <a:pPr>
              <a:defRPr/>
            </a:pPr>
            <a:fld id="{99D78A92-768E-4BD2-B030-B0FBB7F9D379}"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205809D-E818-4EBD-B1EC-8B77D988108C}" type="slidenum">
              <a:rPr lang="pl-PL" smtClean="0">
                <a:ea typeface="MS PGothic" pitchFamily="34" charset="-128"/>
              </a:rPr>
              <a:pPr/>
              <a:t>1</a:t>
            </a:fld>
            <a:endParaRPr lang="pl-PL" smtClean="0">
              <a:ea typeface="MS PGothic"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06825" y="9374188"/>
            <a:ext cx="2911475" cy="493712"/>
          </a:xfrm>
          <a:prstGeom prst="rect">
            <a:avLst/>
          </a:prstGeom>
          <a:noFill/>
          <a:ln w="9525">
            <a:noFill/>
            <a:miter lim="800000"/>
            <a:headEnd/>
            <a:tailEnd/>
          </a:ln>
        </p:spPr>
        <p:txBody>
          <a:bodyPr lIns="91430" tIns="45716" rIns="91430" bIns="45716" anchor="b"/>
          <a:lstStyle/>
          <a:p>
            <a:pPr algn="r" defTabSz="912813">
              <a:spcBef>
                <a:spcPct val="0"/>
              </a:spcBef>
            </a:pPr>
            <a:fld id="{A6176E60-D770-43EA-971D-D429BB7D58AE}" type="slidenum">
              <a:rPr lang="pl-PL" sz="1200">
                <a:solidFill>
                  <a:schemeClr val="tx1"/>
                </a:solidFill>
                <a:latin typeface="Times New Roman" pitchFamily="18" charset="0"/>
              </a:rPr>
              <a:pPr algn="r" defTabSz="912813">
                <a:spcBef>
                  <a:spcPct val="0"/>
                </a:spcBef>
              </a:pPr>
              <a:t>35</a:t>
            </a:fld>
            <a:endParaRPr lang="pl-PL" sz="1200">
              <a:solidFill>
                <a:schemeClr val="tx1"/>
              </a:solidFill>
              <a:latin typeface="Times New Roman" pitchFamily="18" charset="0"/>
            </a:endParaRPr>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06825" y="9374188"/>
            <a:ext cx="2911475" cy="493712"/>
          </a:xfrm>
          <a:prstGeom prst="rect">
            <a:avLst/>
          </a:prstGeom>
          <a:noFill/>
          <a:ln w="9525">
            <a:noFill/>
            <a:miter lim="800000"/>
            <a:headEnd/>
            <a:tailEnd/>
          </a:ln>
        </p:spPr>
        <p:txBody>
          <a:bodyPr lIns="91430" tIns="45716" rIns="91430" bIns="45716" anchor="b"/>
          <a:lstStyle/>
          <a:p>
            <a:pPr algn="r" defTabSz="912813">
              <a:spcBef>
                <a:spcPct val="0"/>
              </a:spcBef>
            </a:pPr>
            <a:fld id="{4814682F-7925-4410-B807-73E2579FA9FA}" type="slidenum">
              <a:rPr lang="pl-PL" sz="1200">
                <a:solidFill>
                  <a:schemeClr val="tx1"/>
                </a:solidFill>
                <a:latin typeface="Times New Roman" pitchFamily="18" charset="0"/>
              </a:rPr>
              <a:pPr algn="r" defTabSz="912813">
                <a:spcBef>
                  <a:spcPct val="0"/>
                </a:spcBef>
              </a:pPr>
              <a:t>38</a:t>
            </a:fld>
            <a:endParaRPr lang="pl-PL" sz="1200">
              <a:solidFill>
                <a:schemeClr val="tx1"/>
              </a:solidFill>
              <a:latin typeface="Times New Roman" pitchFamily="18" charset="0"/>
            </a:endParaRPr>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11676B8-D55C-4CD3-AAD9-9689A28DB232}" type="slidenum">
              <a:rPr lang="pl-PL" smtClean="0">
                <a:ea typeface="MS PGothic" pitchFamily="34" charset="-128"/>
              </a:rPr>
              <a:pPr/>
              <a:t>39</a:t>
            </a:fld>
            <a:endParaRPr lang="pl-PL" smtClean="0">
              <a:ea typeface="MS PGothic"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E5DC2B-D4E1-4BF5-829F-29A0349CB519}" type="slidenum">
              <a:rPr lang="pl-PL" smtClean="0">
                <a:ea typeface="MS PGothic" pitchFamily="34" charset="-128"/>
              </a:rPr>
              <a:pPr/>
              <a:t>42</a:t>
            </a:fld>
            <a:endParaRPr lang="pl-PL" smtClean="0">
              <a:ea typeface="MS PGothic" pitchFamily="3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2EE1C36-A461-4FCC-9DAA-1D6A2AAA886D}" type="slidenum">
              <a:rPr lang="pl-PL" smtClean="0">
                <a:ea typeface="MS PGothic" pitchFamily="34" charset="-128"/>
              </a:rPr>
              <a:pPr/>
              <a:t>44</a:t>
            </a:fld>
            <a:endParaRPr lang="pl-PL" smtClean="0">
              <a:ea typeface="MS PGothic" pitchFamily="34"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29ED8AE-3C28-4F7F-A552-28FCD202698F}" type="slidenum">
              <a:rPr lang="pl-PL" smtClean="0">
                <a:ea typeface="MS PGothic" pitchFamily="34" charset="-128"/>
              </a:rPr>
              <a:pPr/>
              <a:t>2</a:t>
            </a:fld>
            <a:endParaRPr lang="pl-PL" smtClean="0">
              <a:ea typeface="MS PGothic" pitchFamily="34"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FCA92A-CC6C-4C88-A6DF-62E3BA115D4A}" type="slidenum">
              <a:rPr lang="pl-PL" smtClean="0">
                <a:ea typeface="MS PGothic" pitchFamily="34" charset="-128"/>
              </a:rPr>
              <a:pPr/>
              <a:t>4</a:t>
            </a:fld>
            <a:endParaRPr lang="pl-PL" smtClean="0">
              <a:ea typeface="MS PGothic"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1FD476B-5972-4BDA-889F-25A02D2BB991}" type="slidenum">
              <a:rPr lang="pl-PL" smtClean="0">
                <a:ea typeface="MS PGothic" pitchFamily="34" charset="-128"/>
              </a:rPr>
              <a:pPr/>
              <a:t>5</a:t>
            </a:fld>
            <a:endParaRPr lang="pl-PL" smtClean="0">
              <a:ea typeface="MS PGothic" pitchFamily="3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FA480F-D499-4F93-BA0E-93C355676975}" type="slidenum">
              <a:rPr lang="pl-PL" smtClean="0">
                <a:ea typeface="MS PGothic" pitchFamily="34" charset="-128"/>
              </a:rPr>
              <a:pPr/>
              <a:t>19</a:t>
            </a:fld>
            <a:endParaRPr lang="pl-PL" smtClean="0">
              <a:ea typeface="MS PGothic"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FA480F-D499-4F93-BA0E-93C355676975}" type="slidenum">
              <a:rPr lang="pl-PL" smtClean="0">
                <a:ea typeface="MS PGothic" pitchFamily="34" charset="-128"/>
              </a:rPr>
              <a:pPr/>
              <a:t>20</a:t>
            </a:fld>
            <a:endParaRPr lang="pl-PL" smtClean="0">
              <a:ea typeface="MS PGothic"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FA480F-D499-4F93-BA0E-93C355676975}" type="slidenum">
              <a:rPr lang="pl-PL" smtClean="0">
                <a:ea typeface="MS PGothic" pitchFamily="34" charset="-128"/>
              </a:rPr>
              <a:pPr/>
              <a:t>21</a:t>
            </a:fld>
            <a:endParaRPr lang="pl-PL" smtClean="0">
              <a:ea typeface="MS PGothic"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FA480F-D499-4F93-BA0E-93C355676975}" type="slidenum">
              <a:rPr lang="pl-PL" smtClean="0">
                <a:ea typeface="MS PGothic" pitchFamily="34" charset="-128"/>
              </a:rPr>
              <a:pPr/>
              <a:t>22</a:t>
            </a:fld>
            <a:endParaRPr lang="pl-PL" smtClean="0">
              <a:ea typeface="MS PGothic"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FA480F-D499-4F93-BA0E-93C355676975}" type="slidenum">
              <a:rPr lang="pl-PL" smtClean="0">
                <a:ea typeface="MS PGothic" pitchFamily="34" charset="-128"/>
              </a:rPr>
              <a:pPr/>
              <a:t>23</a:t>
            </a:fld>
            <a:endParaRPr lang="pl-PL" smtClean="0">
              <a:ea typeface="MS PGothic"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7" name="Rectangle 7"/>
          <p:cNvSpPr>
            <a:spLocks noGrp="1" noChangeArrowheads="1"/>
          </p:cNvSpPr>
          <p:nvPr>
            <p:ph type="subTitle" idx="1"/>
          </p:nvPr>
        </p:nvSpPr>
        <p:spPr>
          <a:xfrm>
            <a:off x="434975" y="5418138"/>
            <a:ext cx="8253413" cy="315912"/>
          </a:xfrm>
        </p:spPr>
        <p:txBody>
          <a:bodyPr/>
          <a:lstStyle>
            <a:lvl1pPr marL="0" indent="0">
              <a:buFontTx/>
              <a:buNone/>
              <a:defRPr sz="1800">
                <a:solidFill>
                  <a:schemeClr val="bg1"/>
                </a:solidFill>
              </a:defRPr>
            </a:lvl1pPr>
          </a:lstStyle>
          <a:p>
            <a:r>
              <a:rPr lang="pl-PL" smtClean="0"/>
              <a:t>Kliknij, aby edytować styl wzorca podtytułu</a:t>
            </a:r>
            <a:endParaRPr lang="en-GB"/>
          </a:p>
        </p:txBody>
      </p:sp>
      <p:sp>
        <p:nvSpPr>
          <p:cNvPr id="5142" name="Rectangle 22"/>
          <p:cNvSpPr>
            <a:spLocks noGrp="1" noChangeArrowheads="1"/>
          </p:cNvSpPr>
          <p:nvPr>
            <p:ph type="ctrTitle"/>
          </p:nvPr>
        </p:nvSpPr>
        <p:spPr>
          <a:xfrm>
            <a:off x="441325" y="4003675"/>
            <a:ext cx="8247063" cy="735013"/>
          </a:xfrm>
        </p:spPr>
        <p:txBody>
          <a:bodyPr anchor="t"/>
          <a:lstStyle>
            <a:lvl1pPr>
              <a:defRPr>
                <a:solidFill>
                  <a:schemeClr val="bg1"/>
                </a:solidFill>
              </a:defRPr>
            </a:lvl1pPr>
          </a:lstStyle>
          <a:p>
            <a:r>
              <a:rPr lang="pl-PL" smtClean="0"/>
              <a:t>Kliknij, aby edytować styl</a:t>
            </a:r>
            <a:endParaRPr lang="en-GB"/>
          </a:p>
        </p:txBody>
      </p:sp>
      <p:sp>
        <p:nvSpPr>
          <p:cNvPr id="4" name="Rectangle 23"/>
          <p:cNvSpPr>
            <a:spLocks noGrp="1" noChangeArrowheads="1"/>
          </p:cNvSpPr>
          <p:nvPr>
            <p:ph type="dt" sz="half" idx="10"/>
          </p:nvPr>
        </p:nvSpPr>
        <p:spPr/>
        <p:txBody>
          <a:bodyPr/>
          <a:lstStyle>
            <a:lvl1pPr>
              <a:defRPr>
                <a:solidFill>
                  <a:schemeClr val="bg1"/>
                </a:solidFill>
              </a:defRPr>
            </a:lvl1pPr>
          </a:lstStyle>
          <a:p>
            <a:pPr>
              <a:defRPr/>
            </a:pPr>
            <a:endParaRPr lang="pl-PL"/>
          </a:p>
        </p:txBody>
      </p:sp>
      <p:sp>
        <p:nvSpPr>
          <p:cNvPr id="5" name="Rectangle 24"/>
          <p:cNvSpPr>
            <a:spLocks noGrp="1" noChangeArrowheads="1"/>
          </p:cNvSpPr>
          <p:nvPr>
            <p:ph type="ftr" sz="quarter" idx="11"/>
          </p:nvPr>
        </p:nvSpPr>
        <p:spPr/>
        <p:txBody>
          <a:bodyPr/>
          <a:lstStyle>
            <a:lvl1pPr>
              <a:defRPr>
                <a:solidFill>
                  <a:schemeClr val="bg1"/>
                </a:solidFill>
              </a:defRPr>
            </a:lvl1pPr>
          </a:lstStyle>
          <a:p>
            <a:pPr>
              <a:defRPr/>
            </a:pPr>
            <a:endParaRPr lang="pl-PL"/>
          </a:p>
        </p:txBody>
      </p:sp>
      <p:sp>
        <p:nvSpPr>
          <p:cNvPr id="6" name="Rectangle 25"/>
          <p:cNvSpPr>
            <a:spLocks noGrp="1" noChangeArrowheads="1"/>
          </p:cNvSpPr>
          <p:nvPr>
            <p:ph type="sldNum" sz="quarter" idx="12"/>
          </p:nvPr>
        </p:nvSpPr>
        <p:spPr/>
        <p:txBody>
          <a:bodyPr/>
          <a:lstStyle>
            <a:lvl1pPr>
              <a:defRPr>
                <a:solidFill>
                  <a:schemeClr val="bg1"/>
                </a:solidFill>
              </a:defRPr>
            </a:lvl1pPr>
          </a:lstStyle>
          <a:p>
            <a:pPr>
              <a:defRPr/>
            </a:pPr>
            <a:fld id="{C38A102F-DEE9-4F88-877B-C8907A90C313}" type="slidenum">
              <a:rPr lang="pl-PL"/>
              <a:pPr>
                <a:defRPr/>
              </a:pPr>
              <a:t>‹#›</a:t>
            </a:fld>
            <a:endParaRPr lang="pl-PL"/>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41D59CE-4668-4DC1-8050-C085F7F7F635}" type="slidenum">
              <a:rPr lang="pl-PL"/>
              <a:pPr>
                <a:defRPr/>
              </a:pPr>
              <a:t>‹#›</a:t>
            </a:fld>
            <a:endParaRPr lang="pl-PL"/>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16700" y="549275"/>
            <a:ext cx="2058988" cy="552608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38150" y="549275"/>
            <a:ext cx="6026150" cy="552608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F3056D28-DA95-4108-AD1D-F39D7EBCF5BE}" type="slidenum">
              <a:rPr lang="pl-PL"/>
              <a:pPr>
                <a:defRPr/>
              </a:pPr>
              <a:t>‹#›</a:t>
            </a:fld>
            <a:endParaRPr lang="pl-PL"/>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38150" y="549275"/>
            <a:ext cx="8234363" cy="792163"/>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439738" y="1960563"/>
            <a:ext cx="8235950" cy="4114800"/>
          </a:xfrm>
        </p:spPr>
        <p:txBody>
          <a:bodyPr/>
          <a:lstStyle/>
          <a:p>
            <a:pPr lvl="0"/>
            <a:endParaRPr lang="pl-PL" noProof="0" smtClean="0"/>
          </a:p>
        </p:txBody>
      </p:sp>
      <p:sp>
        <p:nvSpPr>
          <p:cNvPr id="4" name="Rectangle 6"/>
          <p:cNvSpPr>
            <a:spLocks noGrp="1" noChangeArrowheads="1"/>
          </p:cNvSpPr>
          <p:nvPr>
            <p:ph type="sldNum" sz="quarter" idx="10"/>
          </p:nvPr>
        </p:nvSpPr>
        <p:spPr/>
        <p:txBody>
          <a:bodyPr/>
          <a:lstStyle>
            <a:lvl1pPr>
              <a:defRPr/>
            </a:lvl1pPr>
          </a:lstStyle>
          <a:p>
            <a:pPr>
              <a:defRPr/>
            </a:pPr>
            <a:fld id="{74B025EC-5C60-4B3C-91F8-FFD2D8F24F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5667F0E3-9F41-474A-9619-E2FD790FEA41}" type="slidenum">
              <a:rPr lang="pl-PL"/>
              <a:pPr>
                <a:defRPr/>
              </a:pPr>
              <a:t>‹#›</a:t>
            </a:fld>
            <a:endParaRPr lang="pl-PL"/>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0430993F-D653-43A1-89DE-E9E09118ADD6}" type="slidenum">
              <a:rPr lang="pl-PL"/>
              <a:pPr>
                <a:defRPr/>
              </a:pPr>
              <a:t>‹#›</a:t>
            </a:fld>
            <a:endParaRPr lang="pl-PL"/>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39738" y="196056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196056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B33E5FE-0B40-45DB-98B8-5127AEF81B78}" type="slidenum">
              <a:rPr lang="pl-PL"/>
              <a:pPr>
                <a:defRPr/>
              </a:pPr>
              <a:t>‹#›</a:t>
            </a:fld>
            <a:endParaRPr lang="pl-PL"/>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41956D1A-7A2C-4E55-8F71-B5CF805A9DAB}" type="slidenum">
              <a:rPr lang="pl-PL"/>
              <a:pPr>
                <a:defRPr/>
              </a:pPr>
              <a:t>‹#›</a:t>
            </a:fld>
            <a:endParaRPr lang="pl-PL"/>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480ADE79-4684-425A-B8F3-A6D021910C1B}" type="slidenum">
              <a:rPr lang="pl-PL"/>
              <a:pPr>
                <a:defRPr/>
              </a:pPr>
              <a:t>‹#›</a:t>
            </a:fld>
            <a:endParaRPr lang="pl-PL"/>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01A2F76B-8BFB-4E62-B50C-DED528DAAE58}" type="slidenum">
              <a:rPr lang="pl-PL"/>
              <a:pPr>
                <a:defRPr/>
              </a:pPr>
              <a:t>‹#›</a:t>
            </a:fld>
            <a:endParaRPr lang="pl-PL"/>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9741931E-35E4-4ECC-863C-6DACE4F02C33}" type="slidenum">
              <a:rPr lang="pl-PL"/>
              <a:pPr>
                <a:defRPr/>
              </a:pPr>
              <a:t>‹#›</a:t>
            </a:fld>
            <a:endParaRPr lang="pl-PL"/>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90EB51DC-C016-4792-9CEF-1F255CB4B48D}" type="slidenum">
              <a:rPr lang="pl-PL"/>
              <a:pPr>
                <a:defRPr/>
              </a:pPr>
              <a:t>‹#›</a:t>
            </a:fld>
            <a:endParaRPr lang="pl-PL"/>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150" y="549275"/>
            <a:ext cx="5619750" cy="7921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pl-PL" smtClean="0"/>
              <a:t>Kliknij, aby edytować styl</a:t>
            </a:r>
            <a:endParaRPr lang="en-GB" smtClean="0"/>
          </a:p>
        </p:txBody>
      </p:sp>
      <p:sp>
        <p:nvSpPr>
          <p:cNvPr id="1027" name="Rectangle 3"/>
          <p:cNvSpPr>
            <a:spLocks noGrp="1" noChangeArrowheads="1"/>
          </p:cNvSpPr>
          <p:nvPr>
            <p:ph type="body" idx="1"/>
          </p:nvPr>
        </p:nvSpPr>
        <p:spPr bwMode="auto">
          <a:xfrm>
            <a:off x="439738" y="1960563"/>
            <a:ext cx="823595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smtClean="0"/>
          </a:p>
        </p:txBody>
      </p:sp>
      <p:sp>
        <p:nvSpPr>
          <p:cNvPr id="1028" name="Rectangle 4"/>
          <p:cNvSpPr>
            <a:spLocks noGrp="1" noChangeArrowheads="1"/>
          </p:cNvSpPr>
          <p:nvPr>
            <p:ph type="dt" sz="half" idx="2"/>
          </p:nvPr>
        </p:nvSpPr>
        <p:spPr bwMode="auto">
          <a:xfrm>
            <a:off x="438150" y="6324600"/>
            <a:ext cx="2281238" cy="269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100000"/>
              </a:lnSpc>
              <a:spcBef>
                <a:spcPct val="0"/>
              </a:spcBef>
              <a:buClrTx/>
              <a:buFontTx/>
              <a:buNone/>
              <a:defRPr sz="1100" b="0">
                <a:solidFill>
                  <a:srgbClr val="000000"/>
                </a:solidFill>
                <a:latin typeface="Arial" charset="0"/>
                <a:ea typeface="+mn-ea"/>
              </a:defRPr>
            </a:lvl1pPr>
          </a:lstStyle>
          <a:p>
            <a:pPr>
              <a:defRPr/>
            </a:pPr>
            <a:endParaRPr lang="pl-PL"/>
          </a:p>
        </p:txBody>
      </p:sp>
      <p:sp>
        <p:nvSpPr>
          <p:cNvPr id="1029" name="Rectangle 5"/>
          <p:cNvSpPr>
            <a:spLocks noGrp="1" noChangeArrowheads="1"/>
          </p:cNvSpPr>
          <p:nvPr>
            <p:ph type="ftr" sz="quarter" idx="3"/>
          </p:nvPr>
        </p:nvSpPr>
        <p:spPr bwMode="auto">
          <a:xfrm>
            <a:off x="3228975" y="6324600"/>
            <a:ext cx="2895600" cy="269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100000"/>
              </a:lnSpc>
              <a:spcBef>
                <a:spcPct val="0"/>
              </a:spcBef>
              <a:buClrTx/>
              <a:buFontTx/>
              <a:buNone/>
              <a:defRPr sz="1100" b="0">
                <a:solidFill>
                  <a:srgbClr val="000000"/>
                </a:solidFill>
                <a:latin typeface="Arial" charset="0"/>
                <a:ea typeface="+mn-ea"/>
              </a:defRPr>
            </a:lvl1pPr>
          </a:lstStyle>
          <a:p>
            <a:pPr>
              <a:defRPr/>
            </a:pPr>
            <a:endParaRPr lang="pl-PL"/>
          </a:p>
        </p:txBody>
      </p:sp>
      <p:sp>
        <p:nvSpPr>
          <p:cNvPr id="1030" name="Rectangle 6"/>
          <p:cNvSpPr>
            <a:spLocks noGrp="1" noChangeArrowheads="1"/>
          </p:cNvSpPr>
          <p:nvPr>
            <p:ph type="sldNum" sz="quarter" idx="4"/>
          </p:nvPr>
        </p:nvSpPr>
        <p:spPr bwMode="auto">
          <a:xfrm>
            <a:off x="6453188" y="6324600"/>
            <a:ext cx="1905000" cy="269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Bef>
                <a:spcPct val="0"/>
              </a:spcBef>
              <a:buClrTx/>
              <a:buFontTx/>
              <a:buNone/>
              <a:defRPr sz="1100" b="0">
                <a:solidFill>
                  <a:srgbClr val="000000"/>
                </a:solidFill>
                <a:latin typeface="Arial" charset="0"/>
                <a:ea typeface="+mn-ea"/>
              </a:defRPr>
            </a:lvl1pPr>
          </a:lstStyle>
          <a:p>
            <a:pPr>
              <a:defRPr/>
            </a:pPr>
            <a:fld id="{F4A19257-05D8-46DE-8E96-E868F3DF0EA0}"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0" r:id="rId12"/>
  </p:sldLayoutIdLst>
  <p:transition>
    <p:fade/>
  </p:transition>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ea typeface="MS PGothic" charset="-128"/>
        </a:defRPr>
      </a:lvl2pPr>
      <a:lvl3pPr algn="l" rtl="0" eaLnBrk="0" fontAlgn="base" hangingPunct="0">
        <a:spcBef>
          <a:spcPct val="0"/>
        </a:spcBef>
        <a:spcAft>
          <a:spcPct val="0"/>
        </a:spcAft>
        <a:defRPr sz="2400" b="1">
          <a:solidFill>
            <a:schemeClr val="tx2"/>
          </a:solidFill>
          <a:latin typeface="Arial" pitchFamily="34" charset="0"/>
          <a:ea typeface="MS PGothic" charset="-128"/>
        </a:defRPr>
      </a:lvl3pPr>
      <a:lvl4pPr algn="l" rtl="0" eaLnBrk="0" fontAlgn="base" hangingPunct="0">
        <a:spcBef>
          <a:spcPct val="0"/>
        </a:spcBef>
        <a:spcAft>
          <a:spcPct val="0"/>
        </a:spcAft>
        <a:defRPr sz="2400" b="1">
          <a:solidFill>
            <a:schemeClr val="tx2"/>
          </a:solidFill>
          <a:latin typeface="Arial" pitchFamily="34" charset="0"/>
          <a:ea typeface="MS PGothic" charset="-128"/>
        </a:defRPr>
      </a:lvl4pPr>
      <a:lvl5pPr algn="l" rtl="0" eaLnBrk="0" fontAlgn="base" hangingPunct="0">
        <a:spcBef>
          <a:spcPct val="0"/>
        </a:spcBef>
        <a:spcAft>
          <a:spcPct val="0"/>
        </a:spcAft>
        <a:defRPr sz="2400" b="1">
          <a:solidFill>
            <a:schemeClr val="tx2"/>
          </a:solidFill>
          <a:latin typeface="Arial" pitchFamily="34" charset="0"/>
          <a:ea typeface="MS PGothic" charset="-128"/>
        </a:defRPr>
      </a:lvl5pPr>
      <a:lvl6pPr marL="457200" algn="l" rtl="0" eaLnBrk="1" fontAlgn="base" hangingPunct="1">
        <a:spcBef>
          <a:spcPct val="0"/>
        </a:spcBef>
        <a:spcAft>
          <a:spcPct val="0"/>
        </a:spcAft>
        <a:defRPr sz="2400" b="1">
          <a:solidFill>
            <a:schemeClr val="tx2"/>
          </a:solidFill>
          <a:latin typeface="Arial" pitchFamily="34" charset="0"/>
          <a:ea typeface="MS PGothic" charset="-128"/>
        </a:defRPr>
      </a:lvl6pPr>
      <a:lvl7pPr marL="914400" algn="l" rtl="0" eaLnBrk="1" fontAlgn="base" hangingPunct="1">
        <a:spcBef>
          <a:spcPct val="0"/>
        </a:spcBef>
        <a:spcAft>
          <a:spcPct val="0"/>
        </a:spcAft>
        <a:defRPr sz="2400" b="1">
          <a:solidFill>
            <a:schemeClr val="tx2"/>
          </a:solidFill>
          <a:latin typeface="Arial" pitchFamily="34" charset="0"/>
          <a:ea typeface="MS PGothic" charset="-128"/>
        </a:defRPr>
      </a:lvl7pPr>
      <a:lvl8pPr marL="1371600" algn="l" rtl="0" eaLnBrk="1" fontAlgn="base" hangingPunct="1">
        <a:spcBef>
          <a:spcPct val="0"/>
        </a:spcBef>
        <a:spcAft>
          <a:spcPct val="0"/>
        </a:spcAft>
        <a:defRPr sz="2400" b="1">
          <a:solidFill>
            <a:schemeClr val="tx2"/>
          </a:solidFill>
          <a:latin typeface="Arial" pitchFamily="34" charset="0"/>
          <a:ea typeface="MS PGothic" charset="-128"/>
        </a:defRPr>
      </a:lvl8pPr>
      <a:lvl9pPr marL="1828800" algn="l" rtl="0" eaLnBrk="1" fontAlgn="base" hangingPunct="1">
        <a:spcBef>
          <a:spcPct val="0"/>
        </a:spcBef>
        <a:spcAft>
          <a:spcPct val="0"/>
        </a:spcAft>
        <a:defRPr sz="2400" b="1">
          <a:solidFill>
            <a:schemeClr val="tx2"/>
          </a:solidFill>
          <a:latin typeface="Arial" pitchFamily="34" charset="0"/>
          <a:ea typeface="MS PGothic" charset="-128"/>
        </a:defRPr>
      </a:lvl9pPr>
    </p:titleStyle>
    <p:bodyStyle>
      <a:lvl1pPr marL="247650" indent="-247650" algn="l" rtl="0" eaLnBrk="0" fontAlgn="base" hangingPunct="0">
        <a:spcBef>
          <a:spcPct val="20000"/>
        </a:spcBef>
        <a:spcAft>
          <a:spcPct val="0"/>
        </a:spcAft>
        <a:buClr>
          <a:schemeClr val="tx2"/>
        </a:buClr>
        <a:buChar char="•"/>
        <a:defRPr sz="2000">
          <a:solidFill>
            <a:schemeClr val="tx1"/>
          </a:solidFill>
          <a:latin typeface="+mn-lt"/>
          <a:ea typeface="+mn-ea"/>
          <a:cs typeface="+mn-cs"/>
        </a:defRPr>
      </a:lvl1pPr>
      <a:lvl2pPr marL="542925" indent="-293688" algn="l" rtl="0" eaLnBrk="0" fontAlgn="base" hangingPunct="0">
        <a:spcBef>
          <a:spcPct val="20000"/>
        </a:spcBef>
        <a:spcAft>
          <a:spcPct val="0"/>
        </a:spcAft>
        <a:buClr>
          <a:schemeClr val="tx2"/>
        </a:buClr>
        <a:buChar char="–"/>
        <a:defRPr sz="2000">
          <a:solidFill>
            <a:schemeClr val="tx1"/>
          </a:solidFill>
          <a:latin typeface="+mn-lt"/>
          <a:ea typeface="+mn-ea"/>
        </a:defRPr>
      </a:lvl2pPr>
      <a:lvl3pPr marL="809625" indent="-265113" algn="l" rtl="0" eaLnBrk="0" fontAlgn="base" hangingPunct="0">
        <a:spcBef>
          <a:spcPct val="20000"/>
        </a:spcBef>
        <a:spcAft>
          <a:spcPct val="0"/>
        </a:spcAft>
        <a:buClr>
          <a:schemeClr val="tx2"/>
        </a:buClr>
        <a:buChar char="•"/>
        <a:defRPr sz="1600">
          <a:solidFill>
            <a:schemeClr val="tx1"/>
          </a:solidFill>
          <a:latin typeface="+mn-lt"/>
          <a:ea typeface="+mn-ea"/>
        </a:defRPr>
      </a:lvl3pPr>
      <a:lvl4pPr marL="1081088" indent="-269875" algn="l" rtl="0" eaLnBrk="0" fontAlgn="base" hangingPunct="0">
        <a:spcBef>
          <a:spcPct val="20000"/>
        </a:spcBef>
        <a:spcAft>
          <a:spcPct val="0"/>
        </a:spcAft>
        <a:buClr>
          <a:schemeClr val="tx2"/>
        </a:buClr>
        <a:buChar char="–"/>
        <a:defRPr sz="1600">
          <a:solidFill>
            <a:schemeClr val="tx1"/>
          </a:solidFill>
          <a:latin typeface="+mn-lt"/>
          <a:ea typeface="+mn-ea"/>
        </a:defRPr>
      </a:lvl4pPr>
      <a:lvl5pPr marL="1352550" indent="-269875" algn="l" rtl="0" eaLnBrk="0" fontAlgn="base" hangingPunct="0">
        <a:spcBef>
          <a:spcPct val="20000"/>
        </a:spcBef>
        <a:spcAft>
          <a:spcPct val="0"/>
        </a:spcAft>
        <a:buClr>
          <a:schemeClr val="tx2"/>
        </a:buClr>
        <a:buChar char="»"/>
        <a:defRPr sz="1600">
          <a:solidFill>
            <a:schemeClr val="tx1"/>
          </a:solidFill>
          <a:latin typeface="+mn-lt"/>
          <a:ea typeface="+mn-ea"/>
        </a:defRPr>
      </a:lvl5pPr>
      <a:lvl6pPr marL="1809750" indent="-269875" algn="l" rtl="0" eaLnBrk="1" fontAlgn="base" hangingPunct="1">
        <a:spcBef>
          <a:spcPct val="20000"/>
        </a:spcBef>
        <a:spcAft>
          <a:spcPct val="0"/>
        </a:spcAft>
        <a:buClr>
          <a:schemeClr val="tx2"/>
        </a:buClr>
        <a:buChar char="»"/>
        <a:defRPr sz="1600">
          <a:solidFill>
            <a:schemeClr val="tx1"/>
          </a:solidFill>
          <a:latin typeface="+mn-lt"/>
          <a:ea typeface="+mn-ea"/>
        </a:defRPr>
      </a:lvl6pPr>
      <a:lvl7pPr marL="2266950" indent="-269875" algn="l" rtl="0" eaLnBrk="1" fontAlgn="base" hangingPunct="1">
        <a:spcBef>
          <a:spcPct val="20000"/>
        </a:spcBef>
        <a:spcAft>
          <a:spcPct val="0"/>
        </a:spcAft>
        <a:buClr>
          <a:schemeClr val="tx2"/>
        </a:buClr>
        <a:buChar char="»"/>
        <a:defRPr sz="1600">
          <a:solidFill>
            <a:schemeClr val="tx1"/>
          </a:solidFill>
          <a:latin typeface="+mn-lt"/>
          <a:ea typeface="+mn-ea"/>
        </a:defRPr>
      </a:lvl7pPr>
      <a:lvl8pPr marL="2724150" indent="-269875" algn="l" rtl="0" eaLnBrk="1" fontAlgn="base" hangingPunct="1">
        <a:spcBef>
          <a:spcPct val="20000"/>
        </a:spcBef>
        <a:spcAft>
          <a:spcPct val="0"/>
        </a:spcAft>
        <a:buClr>
          <a:schemeClr val="tx2"/>
        </a:buClr>
        <a:buChar char="»"/>
        <a:defRPr sz="1600">
          <a:solidFill>
            <a:schemeClr val="tx1"/>
          </a:solidFill>
          <a:latin typeface="+mn-lt"/>
          <a:ea typeface="+mn-ea"/>
        </a:defRPr>
      </a:lvl8pPr>
      <a:lvl9pPr marL="3181350" indent="-269875" algn="l" rtl="0" eaLnBrk="1" fontAlgn="base" hangingPunct="1">
        <a:spcBef>
          <a:spcPct val="20000"/>
        </a:spcBef>
        <a:spcAft>
          <a:spcPct val="0"/>
        </a:spcAft>
        <a:buClr>
          <a:schemeClr val="tx2"/>
        </a:buClr>
        <a:buChar char="»"/>
        <a:defRPr sz="1600">
          <a:solidFill>
            <a:schemeClr val="tx1"/>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mservicegroup.p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amservicegroup.p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ymbol zastępczy numeru slajdu 3"/>
          <p:cNvSpPr>
            <a:spLocks noGrp="1"/>
          </p:cNvSpPr>
          <p:nvPr>
            <p:ph type="sldNum" sz="quarter" idx="12"/>
          </p:nvPr>
        </p:nvSpPr>
        <p:spPr/>
        <p:txBody>
          <a:bodyPr/>
          <a:lstStyle/>
          <a:p>
            <a:pPr>
              <a:defRPr/>
            </a:pPr>
            <a:fld id="{7FC198EE-2877-427B-A5E4-6C585710BABA}" type="slidenum">
              <a:rPr lang="pl-PL" smtClean="0">
                <a:latin typeface="Arial Unicode MS" pitchFamily="34" charset="-128"/>
              </a:rPr>
              <a:pPr>
                <a:defRPr/>
              </a:pPr>
              <a:t>1</a:t>
            </a:fld>
            <a:endParaRPr lang="pl-PL" dirty="0" smtClean="0">
              <a:latin typeface="Arial Unicode MS" pitchFamily="34" charset="-128"/>
            </a:endParaRPr>
          </a:p>
        </p:txBody>
      </p:sp>
      <p:sp>
        <p:nvSpPr>
          <p:cNvPr id="4098" name="Rectangle 2"/>
          <p:cNvSpPr>
            <a:spLocks noChangeArrowheads="1"/>
          </p:cNvSpPr>
          <p:nvPr/>
        </p:nvSpPr>
        <p:spPr bwMode="auto">
          <a:xfrm>
            <a:off x="609600" y="3124200"/>
            <a:ext cx="7924800" cy="1143000"/>
          </a:xfrm>
          <a:prstGeom prst="rect">
            <a:avLst/>
          </a:prstGeom>
          <a:noFill/>
          <a:ln w="9525">
            <a:noFill/>
            <a:miter lim="800000"/>
            <a:headEnd/>
            <a:tailEnd/>
          </a:ln>
        </p:spPr>
        <p:txBody>
          <a:bodyPr anchor="ctr"/>
          <a:lstStyle/>
          <a:p>
            <a:pPr>
              <a:spcBef>
                <a:spcPct val="0"/>
              </a:spcBef>
              <a:defRPr/>
            </a:pPr>
            <a:r>
              <a:rPr lang="pl-PL" sz="4400" b="1" dirty="0">
                <a:solidFill>
                  <a:schemeClr val="tx2"/>
                </a:solidFill>
                <a:effectLst>
                  <a:outerShdw blurRad="38100" dist="38100" dir="2700000" algn="tl">
                    <a:srgbClr val="000000">
                      <a:alpha val="43137"/>
                    </a:srgbClr>
                  </a:outerShdw>
                </a:effectLst>
                <a:latin typeface="Arial Unicode MS" pitchFamily="34" charset="-128"/>
                <a:ea typeface="MS PGothic" charset="-128"/>
              </a:rPr>
              <a:t>ArcelorMittal</a:t>
            </a:r>
          </a:p>
          <a:p>
            <a:pPr>
              <a:spcBef>
                <a:spcPct val="0"/>
              </a:spcBef>
              <a:defRPr/>
            </a:pPr>
            <a:r>
              <a:rPr lang="pl-PL" sz="4400" b="1" dirty="0">
                <a:solidFill>
                  <a:schemeClr val="tx2"/>
                </a:solidFill>
                <a:effectLst>
                  <a:outerShdw blurRad="38100" dist="38100" dir="2700000" algn="tl">
                    <a:srgbClr val="000000">
                      <a:alpha val="43137"/>
                    </a:srgbClr>
                  </a:outerShdw>
                </a:effectLst>
                <a:latin typeface="Arial Unicode MS" pitchFamily="34" charset="-128"/>
                <a:ea typeface="MS PGothic" charset="-128"/>
              </a:rPr>
              <a:t> Service Group Sp. z o.o.</a:t>
            </a:r>
            <a:endParaRPr lang="en-US" sz="4400" b="1" dirty="0">
              <a:solidFill>
                <a:schemeClr val="tx2"/>
              </a:solidFill>
              <a:effectLst>
                <a:outerShdw blurRad="38100" dist="38100" dir="2700000" algn="tl">
                  <a:srgbClr val="000000">
                    <a:alpha val="43137"/>
                  </a:srgbClr>
                </a:outerShdw>
              </a:effectLst>
              <a:latin typeface="Arial Unicode MS" pitchFamily="34" charset="-128"/>
              <a:ea typeface="MS PGothic" charset="-128"/>
            </a:endParaRPr>
          </a:p>
          <a:p>
            <a:pPr>
              <a:spcBef>
                <a:spcPct val="0"/>
              </a:spcBef>
              <a:defRPr/>
            </a:pPr>
            <a:r>
              <a:rPr lang="en-US" sz="4400" b="1" dirty="0">
                <a:solidFill>
                  <a:schemeClr val="tx2"/>
                </a:solidFill>
                <a:effectLst>
                  <a:outerShdw blurRad="38100" dist="38100" dir="2700000" algn="tl">
                    <a:srgbClr val="000000">
                      <a:alpha val="43137"/>
                    </a:srgbClr>
                  </a:outerShdw>
                </a:effectLst>
                <a:latin typeface="Arial Unicode MS" pitchFamily="34" charset="-128"/>
                <a:ea typeface="MS PGothic" charset="-128"/>
              </a:rPr>
              <a:t>Poland</a:t>
            </a:r>
            <a:endParaRPr lang="pl-PL" sz="4400" b="1" dirty="0">
              <a:solidFill>
                <a:schemeClr val="tx2"/>
              </a:solidFill>
              <a:effectLst>
                <a:outerShdw blurRad="38100" dist="38100" dir="2700000" algn="tl">
                  <a:srgbClr val="000000">
                    <a:alpha val="43137"/>
                  </a:srgbClr>
                </a:outerShdw>
              </a:effectLst>
              <a:latin typeface="Arial Unicode MS" pitchFamily="34" charset="-128"/>
              <a:ea typeface="MS PGothic" charset="-128"/>
            </a:endParaRPr>
          </a:p>
          <a:p>
            <a:pPr>
              <a:spcBef>
                <a:spcPct val="0"/>
              </a:spcBef>
              <a:defRPr/>
            </a:pPr>
            <a:endParaRPr lang="pl-PL" sz="4400" b="1" dirty="0">
              <a:solidFill>
                <a:schemeClr val="tx2"/>
              </a:solidFill>
              <a:effectLst>
                <a:outerShdw blurRad="38100" dist="38100" dir="2700000" algn="tl">
                  <a:srgbClr val="C0C0C0"/>
                </a:outerShdw>
              </a:effectLst>
              <a:latin typeface="Arial Unicode MS" pitchFamily="34" charset="-128"/>
              <a:ea typeface="MS PGothic" charset="-128"/>
            </a:endParaRPr>
          </a:p>
        </p:txBody>
      </p:sp>
      <p:sp>
        <p:nvSpPr>
          <p:cNvPr id="3076" name="Text Box 7"/>
          <p:cNvSpPr txBox="1">
            <a:spLocks noChangeArrowheads="1"/>
          </p:cNvSpPr>
          <p:nvPr/>
        </p:nvSpPr>
        <p:spPr bwMode="auto">
          <a:xfrm>
            <a:off x="2481263" y="4929188"/>
            <a:ext cx="4067175" cy="369887"/>
          </a:xfrm>
          <a:prstGeom prst="rect">
            <a:avLst/>
          </a:prstGeom>
          <a:noFill/>
          <a:ln w="9525">
            <a:noFill/>
            <a:miter lim="800000"/>
            <a:headEnd/>
            <a:tailEnd/>
          </a:ln>
        </p:spPr>
        <p:txBody>
          <a:bodyPr wrap="none">
            <a:spAutoFit/>
          </a:bodyPr>
          <a:lstStyle/>
          <a:p>
            <a:pPr>
              <a:defRPr/>
            </a:pPr>
            <a:r>
              <a:rPr lang="pl-PL" sz="1800" dirty="0">
                <a:solidFill>
                  <a:schemeClr val="tx1"/>
                </a:solidFill>
                <a:effectLst>
                  <a:outerShdw blurRad="38100" dist="38100" dir="2700000" algn="tl">
                    <a:srgbClr val="000000">
                      <a:alpha val="43137"/>
                    </a:srgbClr>
                  </a:outerShdw>
                </a:effectLst>
                <a:latin typeface="+mj-lt"/>
              </a:rPr>
              <a:t>PRESENTATION OF THE COMPANY</a:t>
            </a:r>
            <a:endParaRPr lang="pl-PL" sz="1800" dirty="0">
              <a:effectLst>
                <a:outerShdw blurRad="38100" dist="38100" dir="2700000" algn="tl">
                  <a:srgbClr val="000000">
                    <a:alpha val="43137"/>
                  </a:srgbClr>
                </a:outerShdw>
              </a:effectLst>
              <a:latin typeface="+mj-lt"/>
            </a:endParaRPr>
          </a:p>
        </p:txBody>
      </p:sp>
      <p:sp>
        <p:nvSpPr>
          <p:cNvPr id="3077" name="Text Box 9"/>
          <p:cNvSpPr txBox="1">
            <a:spLocks noChangeArrowheads="1"/>
          </p:cNvSpPr>
          <p:nvPr/>
        </p:nvSpPr>
        <p:spPr bwMode="auto">
          <a:xfrm>
            <a:off x="3276600" y="5949950"/>
            <a:ext cx="2633663" cy="627063"/>
          </a:xfrm>
          <a:prstGeom prst="rect">
            <a:avLst/>
          </a:prstGeom>
          <a:noFill/>
          <a:ln w="9525">
            <a:noFill/>
            <a:miter lim="800000"/>
            <a:headEnd/>
            <a:tailEnd/>
          </a:ln>
        </p:spPr>
        <p:txBody>
          <a:bodyPr wrap="none">
            <a:spAutoFit/>
          </a:bodyPr>
          <a:lstStyle/>
          <a:p>
            <a:r>
              <a:rPr lang="en-US" sz="1800" dirty="0">
                <a:solidFill>
                  <a:schemeClr val="tx1"/>
                </a:solidFill>
                <a:latin typeface="Arial Unicode MS" pitchFamily="34" charset="-128"/>
                <a:hlinkClick r:id="rId3"/>
              </a:rPr>
              <a:t>www.amservicegroup.pl</a:t>
            </a:r>
            <a:endParaRPr lang="en-US" sz="1800" dirty="0">
              <a:solidFill>
                <a:schemeClr val="tx1"/>
              </a:solidFill>
              <a:latin typeface="Arial Unicode MS" pitchFamily="34" charset="-128"/>
            </a:endParaRPr>
          </a:p>
          <a:p>
            <a:endParaRPr lang="pl-PL" sz="1400"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numeru slajdu 3"/>
          <p:cNvSpPr>
            <a:spLocks noGrp="1"/>
          </p:cNvSpPr>
          <p:nvPr>
            <p:ph type="sldNum" sz="quarter" idx="10"/>
          </p:nvPr>
        </p:nvSpPr>
        <p:spPr/>
        <p:txBody>
          <a:bodyPr/>
          <a:lstStyle/>
          <a:p>
            <a:pPr>
              <a:defRPr/>
            </a:pPr>
            <a:fld id="{BD8C6359-DF8B-4971-90EB-57824595C3BD}" type="slidenum">
              <a:rPr lang="en-US"/>
              <a:pPr>
                <a:defRPr/>
              </a:pPr>
              <a:t>10</a:t>
            </a:fld>
            <a:endParaRPr lang="en-US"/>
          </a:p>
        </p:txBody>
      </p:sp>
      <p:sp>
        <p:nvSpPr>
          <p:cNvPr id="29699" name="Rectangle 2"/>
          <p:cNvSpPr>
            <a:spLocks noGrp="1" noChangeArrowheads="1"/>
          </p:cNvSpPr>
          <p:nvPr>
            <p:ph type="title"/>
          </p:nvPr>
        </p:nvSpPr>
        <p:spPr/>
        <p:txBody>
          <a:bodyPr/>
          <a:lstStyle/>
          <a:p>
            <a:pPr eaLnBrk="1" hangingPunct="1"/>
            <a:r>
              <a:rPr lang="pl-PL" dirty="0" err="1" smtClean="0"/>
              <a:t>Mechanical</a:t>
            </a:r>
            <a:r>
              <a:rPr lang="pl-PL" dirty="0" smtClean="0"/>
              <a:t> </a:t>
            </a:r>
            <a:r>
              <a:rPr lang="pl-PL" dirty="0" err="1" smtClean="0"/>
              <a:t>workshop</a:t>
            </a:r>
            <a:r>
              <a:rPr lang="pl-PL" dirty="0" smtClean="0"/>
              <a:t> </a:t>
            </a:r>
            <a:r>
              <a:rPr lang="en-US" dirty="0" smtClean="0"/>
              <a:t>- </a:t>
            </a:r>
            <a:r>
              <a:rPr lang="pl-PL" dirty="0" err="1" smtClean="0"/>
              <a:t>capacity</a:t>
            </a:r>
            <a:endParaRPr lang="pl-PL" dirty="0" smtClean="0"/>
          </a:p>
        </p:txBody>
      </p:sp>
      <p:graphicFrame>
        <p:nvGraphicFramePr>
          <p:cNvPr id="244100" name="Group 388"/>
          <p:cNvGraphicFramePr>
            <a:graphicFrameLocks noGrp="1"/>
          </p:cNvGraphicFramePr>
          <p:nvPr>
            <p:ph idx="1"/>
          </p:nvPr>
        </p:nvGraphicFramePr>
        <p:xfrm>
          <a:off x="258763" y="1412774"/>
          <a:ext cx="8416925" cy="4913421"/>
        </p:xfrm>
        <a:graphic>
          <a:graphicData uri="http://schemas.openxmlformats.org/drawingml/2006/table">
            <a:tbl>
              <a:tblPr/>
              <a:tblGrid>
                <a:gridCol w="3295650"/>
                <a:gridCol w="1768475"/>
                <a:gridCol w="3352800"/>
              </a:tblGrid>
              <a:tr h="53454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quantity</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endParaRPr kumimoji="0" lang="pl-PL" sz="10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171457">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Small turning lathes</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26</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E" charset="-18"/>
                          <a:ea typeface="MS PGothic" pitchFamily="34" charset="-128"/>
                        </a:rPr>
                        <a:t>max </a:t>
                      </a:r>
                      <a:r>
                        <a:rPr kumimoji="0" lang="en-US" sz="1000" b="0" i="0" u="none" strike="noStrike" cap="none" normalizeH="0" baseline="0" dirty="0" smtClean="0">
                          <a:ln>
                            <a:noFill/>
                          </a:ln>
                          <a:solidFill>
                            <a:schemeClr val="tx1"/>
                          </a:solidFill>
                          <a:effectLst/>
                          <a:latin typeface=""/>
                          <a:ea typeface="MS PGothic" pitchFamily="34" charset="-128"/>
                        </a:rPr>
                        <a:t>Ø</a:t>
                      </a:r>
                      <a:r>
                        <a:rPr kumimoji="0" lang="pl-PL" sz="1000" b="0" i="0" u="none" strike="noStrike" cap="none" normalizeH="0" baseline="0" dirty="0" smtClean="0">
                          <a:ln>
                            <a:noFill/>
                          </a:ln>
                          <a:solidFill>
                            <a:schemeClr val="tx1"/>
                          </a:solidFill>
                          <a:effectLst/>
                          <a:latin typeface=""/>
                          <a:ea typeface="MS PGothic" pitchFamily="34" charset="-128"/>
                        </a:rPr>
                        <a:t> 2500, max </a:t>
                      </a:r>
                      <a:r>
                        <a:rPr kumimoji="0" lang="pl-PL" sz="1000" b="0" i="0" u="none" strike="noStrike" cap="none" normalizeH="0" baseline="0" dirty="0" err="1" smtClean="0">
                          <a:ln>
                            <a:noFill/>
                          </a:ln>
                          <a:solidFill>
                            <a:schemeClr val="tx1"/>
                          </a:solidFill>
                          <a:effectLst/>
                          <a:latin typeface=""/>
                          <a:ea typeface="MS PGothic" pitchFamily="34" charset="-128"/>
                        </a:rPr>
                        <a:t>length</a:t>
                      </a:r>
                      <a:r>
                        <a:rPr kumimoji="0" lang="pl-PL" sz="1000" b="0" i="0" u="none" strike="noStrike" cap="none" normalizeH="0" baseline="0" dirty="0" smtClean="0">
                          <a:ln>
                            <a:noFill/>
                          </a:ln>
                          <a:solidFill>
                            <a:schemeClr val="tx1"/>
                          </a:solidFill>
                          <a:effectLst/>
                          <a:latin typeface=""/>
                          <a:ea typeface="MS PGothic" pitchFamily="34" charset="-128"/>
                        </a:rPr>
                        <a:t> 10 000</a:t>
                      </a:r>
                    </a:p>
                    <a:p>
                      <a:pPr marL="247650" marR="0" lvl="0" indent="-247650" algn="l" defTabSz="914400" rtl="0" eaLnBrk="0" fontAlgn="b"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138">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Medium turning lathes</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8</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171457">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Heavy turning lathes</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1</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173138">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Super-heavy turning lathe</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1</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32442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7">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Medium carrousel</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3</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
                          <a:ea typeface="MS PGothic" pitchFamily="34" charset="-128"/>
                        </a:rPr>
                        <a:t>max </a:t>
                      </a:r>
                      <a:r>
                        <a:rPr kumimoji="0" lang="en-US" sz="1000" b="0" i="0" u="none" strike="noStrike" cap="none" normalizeH="0" baseline="0" dirty="0" smtClean="0">
                          <a:ln>
                            <a:noFill/>
                          </a:ln>
                          <a:solidFill>
                            <a:schemeClr val="tx1"/>
                          </a:solidFill>
                          <a:effectLst/>
                          <a:latin typeface=""/>
                          <a:ea typeface="MS PGothic" pitchFamily="34" charset="-128"/>
                        </a:rPr>
                        <a:t>Ø</a:t>
                      </a:r>
                      <a:r>
                        <a:rPr kumimoji="0" lang="pl-PL" sz="1000" b="0" i="0" u="none" strike="noStrike" cap="none" normalizeH="0" baseline="0" dirty="0" smtClean="0">
                          <a:ln>
                            <a:noFill/>
                          </a:ln>
                          <a:solidFill>
                            <a:schemeClr val="tx1"/>
                          </a:solidFill>
                          <a:effectLst/>
                          <a:latin typeface=""/>
                          <a:ea typeface="MS PGothic" pitchFamily="34" charset="-128"/>
                        </a:rPr>
                        <a:t> 4200, max </a:t>
                      </a:r>
                      <a:r>
                        <a:rPr kumimoji="0" lang="pl-PL" sz="1000" b="0" i="0" u="none" strike="noStrike" cap="none" normalizeH="0" baseline="0" dirty="0" err="1" smtClean="0">
                          <a:ln>
                            <a:noFill/>
                          </a:ln>
                          <a:solidFill>
                            <a:schemeClr val="tx1"/>
                          </a:solidFill>
                          <a:effectLst/>
                          <a:latin typeface=""/>
                          <a:ea typeface="MS PGothic" pitchFamily="34" charset="-128"/>
                        </a:rPr>
                        <a:t>height</a:t>
                      </a:r>
                      <a:r>
                        <a:rPr kumimoji="0" lang="pl-PL" sz="1000" b="0" i="0" u="none" strike="noStrike" cap="none" normalizeH="0" baseline="0" dirty="0" smtClean="0">
                          <a:ln>
                            <a:noFill/>
                          </a:ln>
                          <a:solidFill>
                            <a:schemeClr val="tx1"/>
                          </a:solidFill>
                          <a:effectLst/>
                          <a:latin typeface=""/>
                          <a:ea typeface="MS PGothic" pitchFamily="34" charset="-128"/>
                        </a:rPr>
                        <a:t> 2500 </a:t>
                      </a:r>
                      <a:r>
                        <a:rPr kumimoji="0" lang="en-US" sz="1000" b="0" i="0" u="none" strike="noStrike" cap="none" normalizeH="0" baseline="0" dirty="0" smtClean="0">
                          <a:ln>
                            <a:noFill/>
                          </a:ln>
                          <a:solidFill>
                            <a:schemeClr val="tx1"/>
                          </a:solidFill>
                          <a:effectLst/>
                          <a:latin typeface="Arial"/>
                          <a:ea typeface="MS PGothic" pitchFamily="34" charset="-128"/>
                        </a:rPr>
                        <a:t> </a:t>
                      </a:r>
                      <a:endParaRPr kumimoji="0" lang="en-US" sz="1000" b="0" i="0" u="none" strike="noStrike" cap="none" normalizeH="0" baseline="0" dirty="0" smtClean="0">
                        <a:ln>
                          <a:noFill/>
                        </a:ln>
                        <a:solidFill>
                          <a:schemeClr val="tx1"/>
                        </a:solidFill>
                        <a:effectLst/>
                        <a:latin typeface="Arial CE" charset="-18"/>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138">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Large carrousel</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1</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32442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7">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E" charset="-18"/>
                          <a:ea typeface="MS PGothic" pitchFamily="34" charset="-128"/>
                        </a:rPr>
                        <a:t>G</a:t>
                      </a:r>
                      <a:r>
                        <a:rPr kumimoji="0" lang="en-US" sz="1000" b="0" i="0" u="none" strike="noStrike" cap="none" normalizeH="0" baseline="0" smtClean="0">
                          <a:ln>
                            <a:noFill/>
                          </a:ln>
                          <a:solidFill>
                            <a:schemeClr val="tx1"/>
                          </a:solidFill>
                          <a:effectLst/>
                          <a:latin typeface="Arial CE" charset="-18"/>
                          <a:ea typeface="MS PGothic" pitchFamily="34" charset="-128"/>
                        </a:rPr>
                        <a:t>ate miller</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20</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E" charset="-18"/>
                          <a:ea typeface="MS PGothic" pitchFamily="34" charset="-128"/>
                        </a:rPr>
                        <a:t>1400 x 440 x 1750</a:t>
                      </a:r>
                    </a:p>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pitchFamily="34" charset="0"/>
                          <a:ea typeface="MS PGothic" pitchFamily="34" charset="-128"/>
                        </a:rPr>
                        <a:t>9000 x 2600 x 3000</a:t>
                      </a:r>
                      <a:endParaRPr kumimoji="0" lang="en-US" sz="10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7">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E" charset="-18"/>
                          <a:ea typeface="MS PGothic" pitchFamily="34" charset="-128"/>
                        </a:rPr>
                        <a:t>Heavy</a:t>
                      </a:r>
                      <a:r>
                        <a:rPr kumimoji="0" lang="en-US" sz="1000" b="0" i="0" u="none" strike="noStrike" cap="none" normalizeH="0" baseline="0" smtClean="0">
                          <a:ln>
                            <a:noFill/>
                          </a:ln>
                          <a:solidFill>
                            <a:schemeClr val="tx1"/>
                          </a:solidFill>
                          <a:effectLst/>
                          <a:latin typeface="Arial CE" charset="-18"/>
                          <a:ea typeface="MS PGothic" pitchFamily="34" charset="-128"/>
                        </a:rPr>
                        <a:t> gate miller</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1</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173138">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Universal miller</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32</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32442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1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7">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Small boring machi</a:t>
                      </a:r>
                      <a:r>
                        <a:rPr kumimoji="0" lang="pl-PL" sz="1000" b="0" i="0" u="none" strike="noStrike" cap="none" normalizeH="0" baseline="0" smtClean="0">
                          <a:ln>
                            <a:noFill/>
                          </a:ln>
                          <a:solidFill>
                            <a:schemeClr val="tx1"/>
                          </a:solidFill>
                          <a:effectLst/>
                          <a:latin typeface="Arial CE" charset="-18"/>
                          <a:ea typeface="MS PGothic" pitchFamily="34" charset="-128"/>
                        </a:rPr>
                        <a:t>n</a:t>
                      </a:r>
                      <a:r>
                        <a:rPr kumimoji="0" lang="en-US" sz="1000" b="0" i="0" u="none" strike="noStrike" cap="none" normalizeH="0" baseline="0" smtClean="0">
                          <a:ln>
                            <a:noFill/>
                          </a:ln>
                          <a:solidFill>
                            <a:schemeClr val="tx1"/>
                          </a:solidFill>
                          <a:effectLst/>
                          <a:latin typeface="Arial CE" charset="-18"/>
                          <a:ea typeface="MS PGothic" pitchFamily="34" charset="-128"/>
                        </a:rPr>
                        <a:t>e</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10</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E" charset="-18"/>
                          <a:ea typeface="MS PGothic" pitchFamily="34" charset="-128"/>
                        </a:rPr>
                        <a:t>max 1120 x 3200 x 2300</a:t>
                      </a:r>
                      <a:r>
                        <a:rPr kumimoji="0" lang="pl-PL" sz="1000" b="0" i="0" u="none" strike="noStrike" cap="none" normalizeH="0" baseline="0" dirty="0" smtClean="0">
                          <a:ln>
                            <a:noFill/>
                          </a:ln>
                          <a:solidFill>
                            <a:schemeClr val="tx1"/>
                          </a:solidFill>
                          <a:effectLst/>
                          <a:latin typeface=""/>
                          <a:ea typeface="MS PGothic" pitchFamily="34" charset="-128"/>
                        </a:rPr>
                        <a:t> </a:t>
                      </a:r>
                      <a:r>
                        <a:rPr kumimoji="0" lang="en-US" sz="1000" b="0" i="0" u="none" strike="noStrike" cap="none" normalizeH="0" baseline="0" dirty="0" smtClean="0">
                          <a:ln>
                            <a:noFill/>
                          </a:ln>
                          <a:solidFill>
                            <a:schemeClr val="tx1"/>
                          </a:solidFill>
                          <a:effectLst/>
                          <a:latin typeface=""/>
                          <a:ea typeface="MS PGothic" pitchFamily="34" charset="-128"/>
                        </a:rPr>
                        <a:t>Ø</a:t>
                      </a:r>
                      <a:r>
                        <a:rPr kumimoji="0" lang="pl-PL" sz="1000" b="0" i="0" u="none" strike="noStrike" cap="none" normalizeH="0" baseline="0" dirty="0" smtClean="0">
                          <a:ln>
                            <a:noFill/>
                          </a:ln>
                          <a:solidFill>
                            <a:schemeClr val="tx1"/>
                          </a:solidFill>
                          <a:effectLst/>
                          <a:latin typeface=""/>
                          <a:ea typeface="MS PGothic" pitchFamily="34" charset="-128"/>
                        </a:rPr>
                        <a:t> 650</a:t>
                      </a:r>
                    </a:p>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
                          <a:ea typeface="MS PGothic" pitchFamily="34" charset="-128"/>
                        </a:rPr>
                        <a:t>max 1600 x 5000 x 3000 </a:t>
                      </a:r>
                      <a:r>
                        <a:rPr kumimoji="0" lang="en-US" sz="1000" b="0" i="0" u="none" strike="noStrike" cap="none" normalizeH="0" baseline="0" dirty="0" smtClean="0">
                          <a:ln>
                            <a:noFill/>
                          </a:ln>
                          <a:solidFill>
                            <a:schemeClr val="tx1"/>
                          </a:solidFill>
                          <a:effectLst/>
                          <a:latin typeface=""/>
                          <a:ea typeface="MS PGothic" pitchFamily="34" charset="-128"/>
                        </a:rPr>
                        <a:t>Ø</a:t>
                      </a:r>
                      <a:r>
                        <a:rPr kumimoji="0" lang="pl-PL" sz="1000" b="0" i="0" u="none" strike="noStrike" cap="none" normalizeH="0" baseline="0" dirty="0" smtClean="0">
                          <a:ln>
                            <a:noFill/>
                          </a:ln>
                          <a:solidFill>
                            <a:schemeClr val="tx1"/>
                          </a:solidFill>
                          <a:effectLst/>
                          <a:latin typeface=""/>
                          <a:ea typeface="MS PGothic" pitchFamily="34" charset="-128"/>
                        </a:rPr>
                        <a:t> 1500 </a:t>
                      </a:r>
                      <a:r>
                        <a:rPr kumimoji="0" lang="en-US" sz="1000" b="0" i="0" u="none" strike="noStrike" cap="none" normalizeH="0" baseline="0" dirty="0" smtClean="0">
                          <a:ln>
                            <a:noFill/>
                          </a:ln>
                          <a:solidFill>
                            <a:schemeClr val="tx1"/>
                          </a:solidFill>
                          <a:effectLst/>
                          <a:latin typeface="Arial"/>
                          <a:ea typeface="MS PGothic" pitchFamily="34" charset="-128"/>
                        </a:rPr>
                        <a:t> </a:t>
                      </a:r>
                      <a:endParaRPr kumimoji="0" lang="en-US" sz="1000" b="0" i="0" u="none" strike="noStrike" cap="none" normalizeH="0" baseline="0" dirty="0" smtClean="0">
                        <a:ln>
                          <a:noFill/>
                        </a:ln>
                        <a:solidFill>
                          <a:schemeClr val="tx1"/>
                        </a:solidFill>
                        <a:effectLst/>
                        <a:latin typeface="Arial CE" charset="-18"/>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138">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Medium boring machine</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3</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171457">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Heavy boring machine</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3</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32442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138">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CNC turning lathe</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3</a:t>
                      </a: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E" charset="-18"/>
                          <a:ea typeface="MS PGothic" pitchFamily="34" charset="-128"/>
                        </a:rPr>
                        <a:t>max </a:t>
                      </a:r>
                      <a:r>
                        <a:rPr kumimoji="0" lang="en-US" sz="1000" b="0" i="0" u="none" strike="noStrike" cap="none" normalizeH="0" baseline="0" dirty="0" smtClean="0">
                          <a:ln>
                            <a:noFill/>
                          </a:ln>
                          <a:solidFill>
                            <a:schemeClr val="tx1"/>
                          </a:solidFill>
                          <a:effectLst/>
                          <a:latin typeface=""/>
                          <a:ea typeface="MS PGothic" pitchFamily="34" charset="-128"/>
                        </a:rPr>
                        <a:t>Ø</a:t>
                      </a:r>
                      <a:r>
                        <a:rPr kumimoji="0" lang="pl-PL" sz="1000" b="0" i="0" u="none" strike="noStrike" cap="none" normalizeH="0" baseline="0" dirty="0" smtClean="0">
                          <a:ln>
                            <a:noFill/>
                          </a:ln>
                          <a:solidFill>
                            <a:schemeClr val="tx1"/>
                          </a:solidFill>
                          <a:effectLst/>
                          <a:latin typeface=""/>
                          <a:ea typeface="MS PGothic" pitchFamily="34" charset="-128"/>
                        </a:rPr>
                        <a:t> 700, max </a:t>
                      </a:r>
                      <a:r>
                        <a:rPr kumimoji="0" lang="pl-PL" sz="1000" b="0" i="0" u="none" strike="noStrike" cap="none" normalizeH="0" baseline="0" dirty="0" err="1" smtClean="0">
                          <a:ln>
                            <a:noFill/>
                          </a:ln>
                          <a:solidFill>
                            <a:schemeClr val="tx1"/>
                          </a:solidFill>
                          <a:effectLst/>
                          <a:latin typeface=""/>
                          <a:ea typeface="MS PGothic" pitchFamily="34" charset="-128"/>
                        </a:rPr>
                        <a:t>length</a:t>
                      </a:r>
                      <a:r>
                        <a:rPr kumimoji="0" lang="pl-PL" sz="1000" b="0" i="0" u="none" strike="noStrike" cap="none" normalizeH="0" baseline="0" dirty="0" smtClean="0">
                          <a:ln>
                            <a:noFill/>
                          </a:ln>
                          <a:solidFill>
                            <a:schemeClr val="tx1"/>
                          </a:solidFill>
                          <a:effectLst/>
                          <a:latin typeface=""/>
                          <a:ea typeface="MS PGothic" pitchFamily="34" charset="-128"/>
                        </a:rPr>
                        <a:t> 3000</a:t>
                      </a: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138">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MS PGothic" pitchFamily="34" charset="-128"/>
                        </a:rPr>
                        <a:t>CNC miller</a:t>
                      </a: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2</a:t>
                      </a: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l" defTabSz="914400" rtl="0" eaLnBrk="0" fontAlgn="b" latinLnBrk="0" hangingPunct="0">
                        <a:lnSpc>
                          <a:spcPct val="100000"/>
                        </a:lnSpc>
                        <a:spcBef>
                          <a:spcPct val="0"/>
                        </a:spcBef>
                        <a:spcAft>
                          <a:spcPct val="0"/>
                        </a:spcAft>
                        <a:buClrTx/>
                        <a:buSzTx/>
                        <a:buFontTx/>
                        <a:buNone/>
                        <a:tabLst/>
                        <a:defRPr/>
                      </a:pPr>
                      <a:r>
                        <a:rPr kumimoji="0" lang="pl-PL" sz="1000" b="0" i="0" u="none" strike="noStrike" cap="none" normalizeH="0" baseline="0" dirty="0" smtClean="0">
                          <a:ln>
                            <a:noFill/>
                          </a:ln>
                          <a:solidFill>
                            <a:schemeClr val="tx1"/>
                          </a:solidFill>
                          <a:effectLst/>
                          <a:latin typeface=""/>
                          <a:ea typeface="MS PGothic" pitchFamily="34" charset="-128"/>
                        </a:rPr>
                        <a:t>max 1800 x 800 x 710</a:t>
                      </a:r>
                      <a:endParaRPr kumimoji="0" lang="en-US" sz="1000" b="0" i="0" u="none" strike="noStrike" cap="none" normalizeH="0" baseline="0" dirty="0" smtClean="0">
                        <a:ln>
                          <a:noFill/>
                        </a:ln>
                        <a:solidFill>
                          <a:schemeClr val="tx1"/>
                        </a:solidFill>
                        <a:effectLst/>
                        <a:latin typeface=""/>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138">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MS PGothic" pitchFamily="34" charset="-128"/>
                        </a:rPr>
                        <a:t>CNC boring machine SKODA WD160</a:t>
                      </a: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1</a:t>
                      </a: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l" defTabSz="914400" rtl="0" eaLnBrk="0" fontAlgn="b" latinLnBrk="0" hangingPunct="0">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
                          <a:ea typeface="MS PGothic" pitchFamily="34" charset="-128"/>
                        </a:rPr>
                        <a:t>X </a:t>
                      </a:r>
                      <a:r>
                        <a:rPr kumimoji="0" lang="pl-PL" sz="1000" b="0" i="0" u="none" strike="noStrike" cap="none" normalizeH="0" baseline="0" dirty="0" smtClean="0">
                          <a:ln>
                            <a:noFill/>
                          </a:ln>
                          <a:solidFill>
                            <a:schemeClr val="tx1"/>
                          </a:solidFill>
                          <a:effectLst/>
                          <a:latin typeface=""/>
                          <a:ea typeface="MS PGothic" pitchFamily="34" charset="-128"/>
                        </a:rPr>
                        <a:t>5</a:t>
                      </a:r>
                      <a:r>
                        <a:rPr kumimoji="0" lang="en-US" sz="1000" b="0" i="0" u="none" strike="noStrike" cap="none" normalizeH="0" baseline="0" dirty="0" smtClean="0">
                          <a:ln>
                            <a:noFill/>
                          </a:ln>
                          <a:solidFill>
                            <a:schemeClr val="tx1"/>
                          </a:solidFill>
                          <a:effectLst/>
                          <a:latin typeface=""/>
                          <a:ea typeface="MS PGothic" pitchFamily="34" charset="-128"/>
                        </a:rPr>
                        <a:t>000; Y </a:t>
                      </a:r>
                      <a:r>
                        <a:rPr kumimoji="0" lang="pl-PL" sz="1000" b="0" i="0" u="none" strike="noStrike" cap="none" normalizeH="0" baseline="0" dirty="0" smtClean="0">
                          <a:ln>
                            <a:noFill/>
                          </a:ln>
                          <a:solidFill>
                            <a:schemeClr val="tx1"/>
                          </a:solidFill>
                          <a:effectLst/>
                          <a:latin typeface=""/>
                          <a:ea typeface="MS PGothic" pitchFamily="34" charset="-128"/>
                        </a:rPr>
                        <a:t>30</a:t>
                      </a:r>
                      <a:r>
                        <a:rPr kumimoji="0" lang="en-US" sz="1000" b="0" i="0" u="none" strike="noStrike" cap="none" normalizeH="0" baseline="0" dirty="0" smtClean="0">
                          <a:ln>
                            <a:noFill/>
                          </a:ln>
                          <a:solidFill>
                            <a:schemeClr val="tx1"/>
                          </a:solidFill>
                          <a:effectLst/>
                          <a:latin typeface=""/>
                          <a:ea typeface="MS PGothic" pitchFamily="34" charset="-128"/>
                        </a:rPr>
                        <a:t>00; Z 1700 mm</a:t>
                      </a: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42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7">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E" charset="-18"/>
                          <a:ea typeface="MS PGothic" pitchFamily="34" charset="-128"/>
                        </a:rPr>
                        <a:t>Other</a:t>
                      </a:r>
                      <a:r>
                        <a:rPr kumimoji="0" lang="pl-PL" sz="1000" b="0" i="0" u="none" strike="noStrike" cap="none" normalizeH="0" baseline="0" smtClean="0">
                          <a:ln>
                            <a:noFill/>
                          </a:ln>
                          <a:solidFill>
                            <a:schemeClr val="tx1"/>
                          </a:solidFill>
                          <a:effectLst/>
                          <a:latin typeface="Arial CE" charset="-18"/>
                          <a:ea typeface="MS PGothic" pitchFamily="34" charset="-128"/>
                        </a:rPr>
                        <a:t> (grinder, toothed wheels, chiseling, drilling)</a:t>
                      </a: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E" charset="-18"/>
                          <a:ea typeface="MS PGothic" pitchFamily="34" charset="-128"/>
                        </a:rPr>
                        <a:t>56</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a:ea typeface="MS PGothic" pitchFamily="34" charset="-128"/>
                        </a:rPr>
                        <a:t> </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numeru slajdu 4"/>
          <p:cNvSpPr>
            <a:spLocks noGrp="1"/>
          </p:cNvSpPr>
          <p:nvPr>
            <p:ph type="sldNum" sz="quarter" idx="12"/>
          </p:nvPr>
        </p:nvSpPr>
        <p:spPr>
          <a:xfrm>
            <a:off x="438150" y="6324600"/>
            <a:ext cx="2281238" cy="269875"/>
          </a:xfrm>
        </p:spPr>
        <p:txBody>
          <a:bodyPr/>
          <a:lstStyle/>
          <a:p>
            <a:pPr algn="ctr">
              <a:spcBef>
                <a:spcPts val="0"/>
              </a:spcBef>
              <a:defRPr/>
            </a:pPr>
            <a:fld id="{E79F2186-57BA-434D-89EF-96A5AABA8823}" type="slidenum">
              <a:rPr lang="en-US"/>
              <a:pPr algn="ctr">
                <a:spcBef>
                  <a:spcPts val="0"/>
                </a:spcBef>
                <a:defRPr/>
              </a:pPr>
              <a:t>11</a:t>
            </a:fld>
            <a:endParaRPr lang="en-US"/>
          </a:p>
        </p:txBody>
      </p:sp>
      <p:sp>
        <p:nvSpPr>
          <p:cNvPr id="30723" name="Rectangle 2"/>
          <p:cNvSpPr>
            <a:spLocks noGrp="1" noChangeArrowheads="1"/>
          </p:cNvSpPr>
          <p:nvPr>
            <p:ph type="title"/>
          </p:nvPr>
        </p:nvSpPr>
        <p:spPr/>
        <p:txBody>
          <a:bodyPr/>
          <a:lstStyle/>
          <a:p>
            <a:pPr eaLnBrk="1" hangingPunct="1"/>
            <a:r>
              <a:rPr lang="pl-PL" dirty="0" err="1" smtClean="0"/>
              <a:t>Mechanical</a:t>
            </a:r>
            <a:r>
              <a:rPr lang="pl-PL" dirty="0" smtClean="0"/>
              <a:t> </a:t>
            </a:r>
            <a:r>
              <a:rPr lang="pl-PL" dirty="0" err="1" smtClean="0"/>
              <a:t>workshop</a:t>
            </a:r>
            <a:r>
              <a:rPr lang="pl-PL" dirty="0" smtClean="0"/>
              <a:t> </a:t>
            </a:r>
            <a:r>
              <a:rPr lang="en-US" dirty="0" smtClean="0"/>
              <a:t>- </a:t>
            </a:r>
            <a:r>
              <a:rPr lang="pl-PL" dirty="0" err="1" smtClean="0"/>
              <a:t>capacity</a:t>
            </a:r>
            <a:endParaRPr lang="pl-PL" dirty="0" smtClean="0"/>
          </a:p>
        </p:txBody>
      </p:sp>
      <p:graphicFrame>
        <p:nvGraphicFramePr>
          <p:cNvPr id="247867" name="Group 59"/>
          <p:cNvGraphicFramePr>
            <a:graphicFrameLocks noGrp="1"/>
          </p:cNvGraphicFramePr>
          <p:nvPr>
            <p:ph sz="half" idx="1"/>
          </p:nvPr>
        </p:nvGraphicFramePr>
        <p:xfrm>
          <a:off x="467544" y="2316907"/>
          <a:ext cx="7575550" cy="2908430"/>
        </p:xfrm>
        <a:graphic>
          <a:graphicData uri="http://schemas.openxmlformats.org/drawingml/2006/table">
            <a:tbl>
              <a:tblPr/>
              <a:tblGrid>
                <a:gridCol w="1333500"/>
                <a:gridCol w="1443037"/>
                <a:gridCol w="4799013"/>
              </a:tblGrid>
              <a:tr h="1137900">
                <a:tc>
                  <a:txBody>
                    <a:bodyPr/>
                    <a:lstStyle/>
                    <a:p>
                      <a:pPr marL="247650" marR="0" lvl="0" indent="-247650" algn="ctr" defTabSz="914400" rtl="0" eaLnBrk="0" fontAlgn="b"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CE" charset="-18"/>
                          <a:ea typeface="MS PGothic" pitchFamily="34" charset="-128"/>
                        </a:rPr>
                        <a:t>Steel </a:t>
                      </a:r>
                      <a:r>
                        <a:rPr kumimoji="0" lang="pl-PL" sz="1400" b="0" i="0" u="none" strike="noStrike" cap="none" normalizeH="0" baseline="0" dirty="0" err="1" smtClean="0">
                          <a:ln>
                            <a:noFill/>
                          </a:ln>
                          <a:solidFill>
                            <a:schemeClr val="tx1"/>
                          </a:solidFill>
                          <a:effectLst/>
                          <a:latin typeface="Arial CE" charset="-18"/>
                          <a:ea typeface="MS PGothic" pitchFamily="34" charset="-128"/>
                        </a:rPr>
                        <a:t>structures</a:t>
                      </a:r>
                      <a:endParaRPr kumimoji="0" lang="en-US" sz="1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err="1" smtClean="0">
                          <a:ln>
                            <a:noFill/>
                          </a:ln>
                          <a:solidFill>
                            <a:schemeClr val="tx1"/>
                          </a:solidFill>
                          <a:effectLst/>
                          <a:latin typeface="Arial CE" charset="-18"/>
                          <a:ea typeface="MS PGothic" pitchFamily="34" charset="-128"/>
                        </a:rPr>
                        <a:t>Welding</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method</a:t>
                      </a:r>
                      <a:r>
                        <a:rPr kumimoji="0" lang="pl-PL" sz="1000" b="0" i="0" u="none" strike="noStrike" cap="none" normalizeH="0" baseline="0" dirty="0" smtClean="0">
                          <a:ln>
                            <a:noFill/>
                          </a:ln>
                          <a:solidFill>
                            <a:schemeClr val="tx1"/>
                          </a:solidFill>
                          <a:effectLst/>
                          <a:latin typeface="Arial CE" charset="-18"/>
                          <a:ea typeface="MS PGothic" pitchFamily="34" charset="-128"/>
                        </a:rPr>
                        <a:t> MIG, MAG, TIG, SAW, FCAW, </a:t>
                      </a:r>
                      <a:r>
                        <a:rPr kumimoji="0" lang="pl-PL" sz="1000" b="0" i="0" u="none" strike="noStrike" cap="none" normalizeH="0" baseline="0" dirty="0" err="1" smtClean="0">
                          <a:ln>
                            <a:noFill/>
                          </a:ln>
                          <a:solidFill>
                            <a:schemeClr val="tx1"/>
                          </a:solidFill>
                          <a:effectLst/>
                          <a:latin typeface="Arial CE" charset="-18"/>
                          <a:ea typeface="MS PGothic" pitchFamily="34" charset="-128"/>
                        </a:rPr>
                        <a:t>up</a:t>
                      </a:r>
                      <a:r>
                        <a:rPr kumimoji="0" lang="pl-PL" sz="1000" b="0" i="0" u="none" strike="noStrike" cap="none" normalizeH="0" baseline="0" dirty="0" smtClean="0">
                          <a:ln>
                            <a:noFill/>
                          </a:ln>
                          <a:solidFill>
                            <a:schemeClr val="tx1"/>
                          </a:solidFill>
                          <a:effectLst/>
                          <a:latin typeface="Arial CE" charset="-18"/>
                          <a:ea typeface="MS PGothic" pitchFamily="34" charset="-128"/>
                        </a:rPr>
                        <a:t> to 50t </a:t>
                      </a:r>
                      <a:r>
                        <a:rPr kumimoji="0" lang="pl-PL" sz="1000" b="0" i="0" u="none" strike="noStrike" cap="none" normalizeH="0" baseline="0" dirty="0" err="1" smtClean="0">
                          <a:ln>
                            <a:noFill/>
                          </a:ln>
                          <a:solidFill>
                            <a:schemeClr val="tx1"/>
                          </a:solidFill>
                          <a:effectLst/>
                          <a:latin typeface="Arial CE" charset="-18"/>
                          <a:ea typeface="MS PGothic" pitchFamily="34" charset="-128"/>
                        </a:rPr>
                        <a:t>elements</a:t>
                      </a:r>
                      <a:endParaRPr kumimoji="0" lang="pl-PL" sz="1000" b="0" i="0" u="none" strike="noStrike" cap="none" normalizeH="0" baseline="0" dirty="0" smtClean="0">
                        <a:ln>
                          <a:noFill/>
                        </a:ln>
                        <a:solidFill>
                          <a:schemeClr val="tx1"/>
                        </a:solidFill>
                        <a:effectLst/>
                        <a:latin typeface="Arial CE" charset="-18"/>
                        <a:ea typeface="MS PGothic" pitchFamily="34" charset="-128"/>
                      </a:endParaRPr>
                    </a:p>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err="1" smtClean="0">
                          <a:ln>
                            <a:noFill/>
                          </a:ln>
                          <a:solidFill>
                            <a:schemeClr val="tx1"/>
                          </a:solidFill>
                          <a:effectLst/>
                          <a:latin typeface="Arial CE" charset="-18"/>
                          <a:ea typeface="MS PGothic" pitchFamily="34" charset="-128"/>
                        </a:rPr>
                        <a:t>Messer</a:t>
                      </a:r>
                      <a:r>
                        <a:rPr kumimoji="0" lang="pl-PL" sz="1000" b="0" i="0" u="none" strike="noStrike" cap="none" normalizeH="0" baseline="0" dirty="0" smtClean="0">
                          <a:ln>
                            <a:noFill/>
                          </a:ln>
                          <a:solidFill>
                            <a:schemeClr val="tx1"/>
                          </a:solidFill>
                          <a:effectLst/>
                          <a:latin typeface="Arial CE" charset="-18"/>
                          <a:ea typeface="MS PGothic" pitchFamily="34" charset="-128"/>
                        </a:rPr>
                        <a:t> CNC </a:t>
                      </a:r>
                      <a:r>
                        <a:rPr kumimoji="0" lang="pl-PL" sz="1000" b="0" i="0" u="none" strike="noStrike" cap="none" normalizeH="0" baseline="0" dirty="0" err="1" smtClean="0">
                          <a:ln>
                            <a:noFill/>
                          </a:ln>
                          <a:solidFill>
                            <a:schemeClr val="tx1"/>
                          </a:solidFill>
                          <a:effectLst/>
                          <a:latin typeface="Arial CE" charset="-18"/>
                          <a:ea typeface="MS PGothic" pitchFamily="34" charset="-128"/>
                        </a:rPr>
                        <a:t>plasma</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cutting</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machine</a:t>
                      </a:r>
                      <a:r>
                        <a:rPr kumimoji="0" lang="pl-PL" sz="1000" b="0" i="0" u="none" strike="noStrike" cap="none" normalizeH="0" baseline="0" dirty="0" smtClean="0">
                          <a:ln>
                            <a:noFill/>
                          </a:ln>
                          <a:solidFill>
                            <a:schemeClr val="tx1"/>
                          </a:solidFill>
                          <a:effectLst/>
                          <a:latin typeface="Arial CE" charset="-18"/>
                          <a:ea typeface="MS PGothic" pitchFamily="34" charset="-128"/>
                        </a:rPr>
                        <a:t>  3000 x 12000 mm</a:t>
                      </a:r>
                    </a:p>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E" charset="-18"/>
                          <a:ea typeface="MS PGothic" pitchFamily="34" charset="-128"/>
                        </a:rPr>
                        <a:t>Sand </a:t>
                      </a:r>
                      <a:r>
                        <a:rPr kumimoji="0" lang="pl-PL" sz="1000" b="0" i="0" u="none" strike="noStrike" cap="none" normalizeH="0" baseline="0" dirty="0" err="1" smtClean="0">
                          <a:ln>
                            <a:noFill/>
                          </a:ln>
                          <a:solidFill>
                            <a:schemeClr val="tx1"/>
                          </a:solidFill>
                          <a:effectLst/>
                          <a:latin typeface="Arial CE" charset="-18"/>
                          <a:ea typeface="MS PGothic" pitchFamily="34" charset="-128"/>
                        </a:rPr>
                        <a:t>blasting</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elements</a:t>
                      </a:r>
                      <a:r>
                        <a:rPr kumimoji="0" lang="pl-PL" sz="1000" b="0" i="0" u="none" strike="noStrike" cap="none" normalizeH="0" baseline="0" dirty="0" smtClean="0">
                          <a:ln>
                            <a:noFill/>
                          </a:ln>
                          <a:solidFill>
                            <a:schemeClr val="tx1"/>
                          </a:solidFill>
                          <a:effectLst/>
                          <a:latin typeface="Arial CE" charset="-18"/>
                          <a:ea typeface="MS PGothic" pitchFamily="34" charset="-128"/>
                        </a:rPr>
                        <a:t> 5000 x 5000 x 5000 SA 2.5</a:t>
                      </a:r>
                      <a:r>
                        <a:rPr kumimoji="0" lang="en-US" sz="1000" b="0" i="0" u="none" strike="noStrike" cap="none" normalizeH="0" baseline="0" dirty="0" smtClean="0">
                          <a:ln>
                            <a:noFill/>
                          </a:ln>
                          <a:solidFill>
                            <a:schemeClr val="tx1"/>
                          </a:solidFill>
                          <a:effectLst/>
                          <a:latin typeface="Arial"/>
                          <a:ea typeface="MS PGothic" pitchFamily="34" charset="-128"/>
                        </a:rPr>
                        <a:t> </a:t>
                      </a:r>
                      <a:endParaRPr kumimoji="0" lang="pl-PL" sz="1000" b="0" i="0" u="none" strike="noStrike" cap="none" normalizeH="0" baseline="0" dirty="0" smtClean="0">
                        <a:ln>
                          <a:noFill/>
                        </a:ln>
                        <a:solidFill>
                          <a:schemeClr val="tx1"/>
                        </a:solidFill>
                        <a:effectLst/>
                        <a:latin typeface="Arial CE" charset="-18"/>
                        <a:ea typeface="MS PGothic" pitchFamily="34" charset="-128"/>
                      </a:endParaRPr>
                    </a:p>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err="1" smtClean="0">
                          <a:ln>
                            <a:noFill/>
                          </a:ln>
                          <a:solidFill>
                            <a:schemeClr val="tx1"/>
                          </a:solidFill>
                          <a:effectLst/>
                          <a:latin typeface="Arial CE" charset="-18"/>
                          <a:ea typeface="MS PGothic" pitchFamily="34" charset="-128"/>
                        </a:rPr>
                        <a:t>Cold</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bending</a:t>
                      </a:r>
                      <a:r>
                        <a:rPr kumimoji="0" lang="pl-PL" sz="1000" b="0" i="0" u="none" strike="noStrike" cap="none" normalizeH="0" baseline="0" dirty="0" smtClean="0">
                          <a:ln>
                            <a:noFill/>
                          </a:ln>
                          <a:solidFill>
                            <a:schemeClr val="tx1"/>
                          </a:solidFill>
                          <a:effectLst/>
                          <a:latin typeface="Arial CE" charset="-18"/>
                          <a:ea typeface="MS PGothic" pitchFamily="34" charset="-128"/>
                        </a:rPr>
                        <a:t> of </a:t>
                      </a:r>
                      <a:r>
                        <a:rPr kumimoji="0" lang="pl-PL" sz="1000" b="0" i="0" u="none" strike="noStrike" cap="none" normalizeH="0" baseline="0" dirty="0" err="1" smtClean="0">
                          <a:ln>
                            <a:noFill/>
                          </a:ln>
                          <a:solidFill>
                            <a:schemeClr val="tx1"/>
                          </a:solidFill>
                          <a:effectLst/>
                          <a:latin typeface="Arial CE" charset="-18"/>
                          <a:ea typeface="MS PGothic" pitchFamily="34" charset="-128"/>
                        </a:rPr>
                        <a:t>plates</a:t>
                      </a:r>
                      <a:r>
                        <a:rPr kumimoji="0" lang="pl-PL" sz="1000" b="0" i="0" u="none" strike="noStrike" cap="none" normalizeH="0" baseline="0" dirty="0" smtClean="0">
                          <a:ln>
                            <a:noFill/>
                          </a:ln>
                          <a:solidFill>
                            <a:schemeClr val="tx1"/>
                          </a:solidFill>
                          <a:effectLst/>
                          <a:latin typeface="Arial CE" charset="-18"/>
                          <a:ea typeface="MS PGothic" pitchFamily="34" charset="-128"/>
                        </a:rPr>
                        <a:t> 12mm </a:t>
                      </a:r>
                      <a:r>
                        <a:rPr kumimoji="0" lang="pl-PL" sz="1000" b="0" i="0" u="none" strike="noStrike" cap="none" normalizeH="0" baseline="0" dirty="0" err="1" smtClean="0">
                          <a:ln>
                            <a:noFill/>
                          </a:ln>
                          <a:solidFill>
                            <a:schemeClr val="tx1"/>
                          </a:solidFill>
                          <a:effectLst/>
                          <a:latin typeface="Arial CE" charset="-18"/>
                          <a:ea typeface="MS PGothic" pitchFamily="34" charset="-128"/>
                        </a:rPr>
                        <a:t>thick</a:t>
                      </a:r>
                      <a:r>
                        <a:rPr kumimoji="0" lang="pl-PL" sz="1000" b="0" i="0" u="none" strike="noStrike" cap="none" normalizeH="0" baseline="0" dirty="0" smtClean="0">
                          <a:ln>
                            <a:noFill/>
                          </a:ln>
                          <a:solidFill>
                            <a:schemeClr val="tx1"/>
                          </a:solidFill>
                          <a:effectLst/>
                          <a:latin typeface="Arial CE" charset="-18"/>
                          <a:ea typeface="MS PGothic" pitchFamily="34" charset="-128"/>
                        </a:rPr>
                        <a:t> x 2000 </a:t>
                      </a:r>
                      <a:r>
                        <a:rPr kumimoji="0" lang="pl-PL" sz="1000" b="0" i="0" u="none" strike="noStrike" cap="none" normalizeH="0" baseline="0" dirty="0" err="1" smtClean="0">
                          <a:ln>
                            <a:noFill/>
                          </a:ln>
                          <a:solidFill>
                            <a:schemeClr val="tx1"/>
                          </a:solidFill>
                          <a:effectLst/>
                          <a:latin typeface="Arial CE" charset="-18"/>
                          <a:ea typeface="MS PGothic" pitchFamily="34" charset="-128"/>
                        </a:rPr>
                        <a:t>up</a:t>
                      </a:r>
                      <a:r>
                        <a:rPr kumimoji="0" lang="pl-PL" sz="1000" b="0" i="0" u="none" strike="noStrike" cap="none" normalizeH="0" baseline="0" dirty="0" smtClean="0">
                          <a:ln>
                            <a:noFill/>
                          </a:ln>
                          <a:solidFill>
                            <a:schemeClr val="tx1"/>
                          </a:solidFill>
                          <a:effectLst/>
                          <a:latin typeface="Arial CE" charset="-18"/>
                          <a:ea typeface="MS PGothic" pitchFamily="34" charset="-128"/>
                        </a:rPr>
                        <a:t> to 60mm </a:t>
                      </a:r>
                      <a:r>
                        <a:rPr kumimoji="0" lang="pl-PL" sz="1000" b="0" i="0" u="none" strike="noStrike" cap="none" normalizeH="0" baseline="0" dirty="0" err="1" smtClean="0">
                          <a:ln>
                            <a:noFill/>
                          </a:ln>
                          <a:solidFill>
                            <a:schemeClr val="tx1"/>
                          </a:solidFill>
                          <a:effectLst/>
                          <a:latin typeface="Arial CE" charset="-18"/>
                          <a:ea typeface="MS PGothic" pitchFamily="34" charset="-128"/>
                        </a:rPr>
                        <a:t>thick</a:t>
                      </a:r>
                      <a:r>
                        <a:rPr kumimoji="0" lang="pl-PL" sz="1000" b="0" i="0" u="none" strike="noStrike" cap="none" normalizeH="0" baseline="0" dirty="0" smtClean="0">
                          <a:ln>
                            <a:noFill/>
                          </a:ln>
                          <a:solidFill>
                            <a:schemeClr val="tx1"/>
                          </a:solidFill>
                          <a:effectLst/>
                          <a:latin typeface="Arial CE" charset="-18"/>
                          <a:ea typeface="MS PGothic" pitchFamily="34" charset="-128"/>
                        </a:rPr>
                        <a:t> x 350 </a:t>
                      </a:r>
                    </a:p>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err="1" smtClean="0">
                          <a:ln>
                            <a:noFill/>
                          </a:ln>
                          <a:solidFill>
                            <a:schemeClr val="tx1"/>
                          </a:solidFill>
                          <a:effectLst/>
                          <a:latin typeface="Arial CE" charset="-18"/>
                          <a:ea typeface="MS PGothic" pitchFamily="34" charset="-128"/>
                        </a:rPr>
                        <a:t>Certified</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own</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welder</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training</a:t>
                      </a:r>
                      <a:r>
                        <a:rPr kumimoji="0" lang="pl-PL" sz="1000" b="0" i="0" u="none" strike="noStrike" cap="none" normalizeH="0" baseline="0" dirty="0" smtClean="0">
                          <a:ln>
                            <a:noFill/>
                          </a:ln>
                          <a:solidFill>
                            <a:schemeClr val="tx1"/>
                          </a:solidFill>
                          <a:effectLst/>
                          <a:latin typeface="Arial CE" charset="-18"/>
                          <a:ea typeface="MS PGothic" pitchFamily="34" charset="-128"/>
                        </a:rPr>
                        <a:t> center</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85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dirty="0" smtClean="0">
                        <a:ln>
                          <a:noFill/>
                        </a:ln>
                        <a:solidFill>
                          <a:schemeClr val="tx1"/>
                        </a:solidFill>
                        <a:effectLst/>
                        <a:latin typeface="Arial"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pl-PL" sz="20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9970">
                <a:tc>
                  <a:txBody>
                    <a:bodyPr/>
                    <a:lstStyle/>
                    <a:p>
                      <a:pPr marL="247650" marR="0" lvl="0" indent="-24765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E" charset="-18"/>
                          <a:ea typeface="MS PGothic" pitchFamily="34" charset="-128"/>
                        </a:rPr>
                        <a:t>Regeneration</a:t>
                      </a:r>
                      <a:endParaRPr kumimoji="0" lang="en-US" sz="1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err="1" smtClean="0">
                          <a:ln>
                            <a:noFill/>
                          </a:ln>
                          <a:solidFill>
                            <a:schemeClr val="tx1"/>
                          </a:solidFill>
                          <a:effectLst/>
                          <a:latin typeface="Arial CE" charset="-18"/>
                          <a:ea typeface="MS PGothic" pitchFamily="34" charset="-128"/>
                        </a:rPr>
                        <a:t>Disassembly</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inspection</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regeneration</a:t>
                      </a:r>
                      <a:r>
                        <a:rPr kumimoji="0" lang="pl-PL" sz="1000" b="0" i="0" u="none" strike="noStrike" cap="none" normalizeH="0" baseline="0" dirty="0" smtClean="0">
                          <a:ln>
                            <a:noFill/>
                          </a:ln>
                          <a:solidFill>
                            <a:schemeClr val="tx1"/>
                          </a:solidFill>
                          <a:effectLst/>
                          <a:latin typeface="Arial CE" charset="-18"/>
                          <a:ea typeface="MS PGothic" pitchFamily="34" charset="-128"/>
                        </a:rPr>
                        <a:t> and </a:t>
                      </a:r>
                      <a:r>
                        <a:rPr kumimoji="0" lang="pl-PL" sz="1000" b="0" i="0" u="none" strike="noStrike" cap="none" normalizeH="0" baseline="0" dirty="0" err="1" smtClean="0">
                          <a:ln>
                            <a:noFill/>
                          </a:ln>
                          <a:solidFill>
                            <a:schemeClr val="tx1"/>
                          </a:solidFill>
                          <a:effectLst/>
                          <a:latin typeface="Arial CE" charset="-18"/>
                          <a:ea typeface="MS PGothic" pitchFamily="34" charset="-128"/>
                        </a:rPr>
                        <a:t>assembly</a:t>
                      </a:r>
                      <a:r>
                        <a:rPr kumimoji="0" lang="pl-PL" sz="1000" b="0" i="0" u="none" strike="noStrike" cap="none" normalizeH="0" baseline="0" dirty="0" smtClean="0">
                          <a:ln>
                            <a:noFill/>
                          </a:ln>
                          <a:solidFill>
                            <a:schemeClr val="tx1"/>
                          </a:solidFill>
                          <a:effectLst/>
                          <a:latin typeface="Arial CE" charset="-18"/>
                          <a:ea typeface="MS PGothic" pitchFamily="34" charset="-128"/>
                        </a:rPr>
                        <a:t> of steel </a:t>
                      </a:r>
                      <a:r>
                        <a:rPr kumimoji="0" lang="pl-PL" sz="1000" b="0" i="0" u="none" strike="noStrike" cap="none" normalizeH="0" baseline="0" dirty="0" err="1" smtClean="0">
                          <a:ln>
                            <a:noFill/>
                          </a:ln>
                          <a:solidFill>
                            <a:schemeClr val="tx1"/>
                          </a:solidFill>
                          <a:effectLst/>
                          <a:latin typeface="Arial CE" charset="-18"/>
                          <a:ea typeface="MS PGothic" pitchFamily="34" charset="-128"/>
                        </a:rPr>
                        <a:t>making</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equipment</a:t>
                      </a:r>
                      <a:endParaRPr kumimoji="0" lang="pl-PL" sz="1000" b="0" i="0" u="none" strike="noStrike" cap="none" normalizeH="0" baseline="0" dirty="0" smtClean="0">
                        <a:ln>
                          <a:noFill/>
                        </a:ln>
                        <a:solidFill>
                          <a:schemeClr val="tx1"/>
                        </a:solidFill>
                        <a:effectLst/>
                        <a:latin typeface="Arial CE" charset="-18"/>
                        <a:ea typeface="MS PGothic" pitchFamily="34" charset="-128"/>
                      </a:endParaRPr>
                    </a:p>
                    <a:p>
                      <a:pPr marL="247650" marR="0" lvl="0" indent="-247650" algn="l" defTabSz="914400" rtl="0" eaLnBrk="0" fontAlgn="b" latinLnBrk="0" hangingPunct="0">
                        <a:lnSpc>
                          <a:spcPct val="100000"/>
                        </a:lnSpc>
                        <a:spcBef>
                          <a:spcPct val="0"/>
                        </a:spcBef>
                        <a:spcAft>
                          <a:spcPct val="0"/>
                        </a:spcAft>
                        <a:buClrTx/>
                        <a:buSzTx/>
                        <a:buFontTx/>
                        <a:buNone/>
                        <a:tabLst/>
                      </a:pPr>
                      <a:r>
                        <a:rPr kumimoji="0" lang="pl-PL" sz="1000" b="0" i="0" u="none" strike="noStrike" cap="none" normalizeH="0" baseline="0" dirty="0" err="1" smtClean="0">
                          <a:ln>
                            <a:noFill/>
                          </a:ln>
                          <a:solidFill>
                            <a:schemeClr val="tx1"/>
                          </a:solidFill>
                          <a:effectLst/>
                          <a:latin typeface="Arial CE" charset="-18"/>
                          <a:ea typeface="MS PGothic" pitchFamily="34" charset="-128"/>
                        </a:rPr>
                        <a:t>Regeneration</a:t>
                      </a:r>
                      <a:r>
                        <a:rPr kumimoji="0" lang="pl-PL" sz="1000" b="0" i="0" u="none" strike="noStrike" cap="none" normalizeH="0" baseline="0" dirty="0" smtClean="0">
                          <a:ln>
                            <a:noFill/>
                          </a:ln>
                          <a:solidFill>
                            <a:schemeClr val="tx1"/>
                          </a:solidFill>
                          <a:effectLst/>
                          <a:latin typeface="Arial CE" charset="-18"/>
                          <a:ea typeface="MS PGothic" pitchFamily="34" charset="-128"/>
                        </a:rPr>
                        <a:t> of CCM </a:t>
                      </a:r>
                      <a:r>
                        <a:rPr kumimoji="0" lang="pl-PL" sz="1000" b="0" i="0" u="none" strike="noStrike" cap="none" normalizeH="0" baseline="0" dirty="0" err="1" smtClean="0">
                          <a:ln>
                            <a:noFill/>
                          </a:ln>
                          <a:solidFill>
                            <a:schemeClr val="tx1"/>
                          </a:solidFill>
                          <a:effectLst/>
                          <a:latin typeface="Arial CE" charset="-18"/>
                          <a:ea typeface="MS PGothic" pitchFamily="34" charset="-128"/>
                        </a:rPr>
                        <a:t>rolls</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crane</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wheels</a:t>
                      </a:r>
                      <a:r>
                        <a:rPr kumimoji="0" lang="pl-PL" sz="1000" b="0" i="0" u="none" strike="noStrike" cap="none" normalizeH="0" baseline="0" dirty="0" smtClean="0">
                          <a:ln>
                            <a:noFill/>
                          </a:ln>
                          <a:solidFill>
                            <a:schemeClr val="tx1"/>
                          </a:solidFill>
                          <a:effectLst/>
                          <a:latin typeface="Arial CE" charset="-18"/>
                          <a:ea typeface="MS PGothic" pitchFamily="34" charset="-128"/>
                        </a:rPr>
                        <a:t>, </a:t>
                      </a:r>
                      <a:r>
                        <a:rPr kumimoji="0" lang="pl-PL" sz="1000" b="0" i="0" u="none" strike="noStrike" cap="none" normalizeH="0" baseline="0" dirty="0" err="1" smtClean="0">
                          <a:ln>
                            <a:noFill/>
                          </a:ln>
                          <a:solidFill>
                            <a:schemeClr val="tx1"/>
                          </a:solidFill>
                          <a:effectLst/>
                          <a:latin typeface="Arial CE" charset="-18"/>
                          <a:ea typeface="MS PGothic" pitchFamily="34" charset="-128"/>
                        </a:rPr>
                        <a:t>shafts</a:t>
                      </a:r>
                      <a:r>
                        <a:rPr kumimoji="0" lang="pl-PL" sz="1000" b="0" i="0" u="none" strike="noStrike" cap="none" normalizeH="0" baseline="0" dirty="0" smtClean="0">
                          <a:ln>
                            <a:noFill/>
                          </a:ln>
                          <a:solidFill>
                            <a:schemeClr val="tx1"/>
                          </a:solidFill>
                          <a:effectLst/>
                          <a:latin typeface="Arial CE" charset="-18"/>
                          <a:ea typeface="MS PGothic" pitchFamily="34" charset="-128"/>
                        </a:rPr>
                        <a:t> etc by </a:t>
                      </a:r>
                      <a:r>
                        <a:rPr kumimoji="0" lang="pl-PL" sz="1000" b="0" i="0" u="none" strike="noStrike" cap="none" normalizeH="0" baseline="0" dirty="0" err="1" smtClean="0">
                          <a:ln>
                            <a:noFill/>
                          </a:ln>
                          <a:solidFill>
                            <a:schemeClr val="tx1"/>
                          </a:solidFill>
                          <a:effectLst/>
                          <a:latin typeface="Arial CE" charset="-18"/>
                          <a:ea typeface="MS PGothic" pitchFamily="34" charset="-128"/>
                        </a:rPr>
                        <a:t>pad-welding</a:t>
                      </a:r>
                      <a:r>
                        <a:rPr kumimoji="0" lang="pl-PL" sz="1000" b="0" i="0" u="none" strike="noStrike" cap="none" normalizeH="0" baseline="0" dirty="0" smtClean="0">
                          <a:ln>
                            <a:noFill/>
                          </a:ln>
                          <a:solidFill>
                            <a:schemeClr val="tx1"/>
                          </a:solidFill>
                          <a:effectLst/>
                          <a:latin typeface="Arial CE" charset="-18"/>
                          <a:ea typeface="MS PGothic" pitchFamily="34" charset="-128"/>
                        </a:rPr>
                        <a:t> </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82800" marR="82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58355DC1-D26F-449B-8A26-C1E5A2929434}" type="slidenum">
              <a:rPr lang="pl-PL" smtClean="0"/>
              <a:pPr>
                <a:defRPr/>
              </a:pPr>
              <a:t>12</a:t>
            </a:fld>
            <a:endParaRPr lang="pl-PL"/>
          </a:p>
        </p:txBody>
      </p:sp>
      <p:sp>
        <p:nvSpPr>
          <p:cNvPr id="34819" name="Rectangle 2"/>
          <p:cNvSpPr>
            <a:spLocks noGrp="1" noChangeArrowheads="1"/>
          </p:cNvSpPr>
          <p:nvPr>
            <p:ph type="title"/>
          </p:nvPr>
        </p:nvSpPr>
        <p:spPr>
          <a:xfrm>
            <a:off x="438150" y="549275"/>
            <a:ext cx="8234363" cy="792163"/>
          </a:xfrm>
        </p:spPr>
        <p:txBody>
          <a:bodyPr/>
          <a:lstStyle/>
          <a:p>
            <a:pPr eaLnBrk="1" hangingPunct="1"/>
            <a:r>
              <a:rPr lang="pl-PL" smtClean="0"/>
              <a:t>Mechanical workshop </a:t>
            </a:r>
            <a:r>
              <a:rPr lang="en-US" smtClean="0"/>
              <a:t>- CRANES</a:t>
            </a:r>
            <a:endParaRPr lang="pl-PL" smtClean="0"/>
          </a:p>
        </p:txBody>
      </p:sp>
      <p:sp>
        <p:nvSpPr>
          <p:cNvPr id="34820" name="pole tekstowe 9"/>
          <p:cNvSpPr txBox="1">
            <a:spLocks noChangeArrowheads="1"/>
          </p:cNvSpPr>
          <p:nvPr/>
        </p:nvSpPr>
        <p:spPr bwMode="auto">
          <a:xfrm>
            <a:off x="5724128" y="2348881"/>
            <a:ext cx="3240360" cy="738664"/>
          </a:xfrm>
          <a:prstGeom prst="rect">
            <a:avLst/>
          </a:prstGeom>
          <a:noFill/>
          <a:ln w="9525">
            <a:noFill/>
            <a:miter lim="800000"/>
            <a:headEnd/>
            <a:tailEnd/>
          </a:ln>
        </p:spPr>
        <p:txBody>
          <a:bodyPr wrap="square">
            <a:spAutoFit/>
          </a:bodyPr>
          <a:lstStyle/>
          <a:p>
            <a:r>
              <a:rPr lang="en-US" sz="1800" b="1" dirty="0"/>
              <a:t>26 cranes </a:t>
            </a:r>
            <a:r>
              <a:rPr lang="en-US" sz="1800" dirty="0"/>
              <a:t>with load-bearing </a:t>
            </a:r>
          </a:p>
          <a:p>
            <a:r>
              <a:rPr lang="en-US" sz="1800" dirty="0"/>
              <a:t>capacity from </a:t>
            </a:r>
            <a:r>
              <a:rPr lang="en-US" sz="1800" b="1" dirty="0"/>
              <a:t>5 – 80 T</a:t>
            </a:r>
            <a:r>
              <a:rPr lang="en-US" sz="2000" dirty="0"/>
              <a:t>.</a:t>
            </a:r>
            <a:endParaRPr lang="pl-PL" sz="2000" dirty="0"/>
          </a:p>
        </p:txBody>
      </p:sp>
      <p:graphicFrame>
        <p:nvGraphicFramePr>
          <p:cNvPr id="6" name="Tabela 5"/>
          <p:cNvGraphicFramePr>
            <a:graphicFrameLocks noGrp="1"/>
          </p:cNvGraphicFramePr>
          <p:nvPr/>
        </p:nvGraphicFramePr>
        <p:xfrm>
          <a:off x="395288" y="1916113"/>
          <a:ext cx="5184576" cy="2926080"/>
        </p:xfrm>
        <a:graphic>
          <a:graphicData uri="http://schemas.openxmlformats.org/drawingml/2006/table">
            <a:tbl>
              <a:tblPr firstRow="1" bandRow="1">
                <a:tableStyleId>{5C22544A-7EE6-4342-B048-85BDC9FD1C3A}</a:tableStyleId>
              </a:tblPr>
              <a:tblGrid>
                <a:gridCol w="1728192"/>
                <a:gridCol w="3456384"/>
              </a:tblGrid>
              <a:tr h="348039">
                <a:tc>
                  <a:txBody>
                    <a:bodyPr/>
                    <a:lstStyle/>
                    <a:p>
                      <a:r>
                        <a:rPr lang="en-US" dirty="0" smtClean="0"/>
                        <a:t>No.</a:t>
                      </a:r>
                      <a:r>
                        <a:rPr lang="en-US" baseline="0" dirty="0" smtClean="0"/>
                        <a:t> of cranes</a:t>
                      </a:r>
                      <a:endParaRPr lang="pl-PL" dirty="0"/>
                    </a:p>
                  </a:txBody>
                  <a:tcPr/>
                </a:tc>
                <a:tc>
                  <a:txBody>
                    <a:bodyPr/>
                    <a:lstStyle/>
                    <a:p>
                      <a:r>
                        <a:rPr lang="en-US" dirty="0" smtClean="0"/>
                        <a:t>Load-bearing capacity</a:t>
                      </a:r>
                      <a:endParaRPr lang="pl-PL" dirty="0"/>
                    </a:p>
                  </a:txBody>
                  <a:tcPr/>
                </a:tc>
              </a:tr>
              <a:tr h="348039">
                <a:tc>
                  <a:txBody>
                    <a:bodyPr/>
                    <a:lstStyle/>
                    <a:p>
                      <a:pPr algn="ctr"/>
                      <a:r>
                        <a:rPr lang="en-US" dirty="0" smtClean="0"/>
                        <a:t>4</a:t>
                      </a:r>
                      <a:endParaRPr lang="pl-PL" dirty="0"/>
                    </a:p>
                  </a:txBody>
                  <a:tcPr/>
                </a:tc>
                <a:tc>
                  <a:txBody>
                    <a:bodyPr/>
                    <a:lstStyle/>
                    <a:p>
                      <a:r>
                        <a:rPr lang="en-US" dirty="0" smtClean="0"/>
                        <a:t>Q=5T</a:t>
                      </a:r>
                      <a:endParaRPr lang="pl-PL" dirty="0"/>
                    </a:p>
                  </a:txBody>
                  <a:tcPr/>
                </a:tc>
              </a:tr>
              <a:tr h="348039">
                <a:tc>
                  <a:txBody>
                    <a:bodyPr/>
                    <a:lstStyle/>
                    <a:p>
                      <a:pPr algn="ctr"/>
                      <a:r>
                        <a:rPr lang="en-US" dirty="0" smtClean="0"/>
                        <a:t>5</a:t>
                      </a:r>
                      <a:endParaRPr lang="pl-PL" dirty="0"/>
                    </a:p>
                  </a:txBody>
                  <a:tcPr/>
                </a:tc>
                <a:tc>
                  <a:txBody>
                    <a:bodyPr/>
                    <a:lstStyle/>
                    <a:p>
                      <a:r>
                        <a:rPr lang="en-US" dirty="0" smtClean="0"/>
                        <a:t>Q=8T</a:t>
                      </a:r>
                      <a:endParaRPr lang="pl-PL" dirty="0"/>
                    </a:p>
                  </a:txBody>
                  <a:tcPr/>
                </a:tc>
              </a:tr>
              <a:tr h="348039">
                <a:tc>
                  <a:txBody>
                    <a:bodyPr/>
                    <a:lstStyle/>
                    <a:p>
                      <a:pPr algn="ctr"/>
                      <a:r>
                        <a:rPr lang="en-US" dirty="0" smtClean="0"/>
                        <a:t>7</a:t>
                      </a:r>
                      <a:endParaRPr lang="pl-PL" dirty="0"/>
                    </a:p>
                  </a:txBody>
                  <a:tcPr/>
                </a:tc>
                <a:tc>
                  <a:txBody>
                    <a:bodyPr/>
                    <a:lstStyle/>
                    <a:p>
                      <a:r>
                        <a:rPr lang="en-US" dirty="0" smtClean="0"/>
                        <a:t>Q=12.5T</a:t>
                      </a:r>
                      <a:endParaRPr lang="pl-PL" dirty="0"/>
                    </a:p>
                  </a:txBody>
                  <a:tcPr/>
                </a:tc>
              </a:tr>
              <a:tr h="348039">
                <a:tc>
                  <a:txBody>
                    <a:bodyPr/>
                    <a:lstStyle/>
                    <a:p>
                      <a:pPr algn="ctr"/>
                      <a:r>
                        <a:rPr lang="en-US" dirty="0" smtClean="0"/>
                        <a:t>1</a:t>
                      </a:r>
                      <a:endParaRPr lang="pl-PL" dirty="0"/>
                    </a:p>
                  </a:txBody>
                  <a:tcPr/>
                </a:tc>
                <a:tc>
                  <a:txBody>
                    <a:bodyPr/>
                    <a:lstStyle/>
                    <a:p>
                      <a:r>
                        <a:rPr lang="en-US" dirty="0" smtClean="0"/>
                        <a:t>Q=20T</a:t>
                      </a:r>
                      <a:endParaRPr lang="pl-PL" dirty="0"/>
                    </a:p>
                  </a:txBody>
                  <a:tcPr/>
                </a:tc>
              </a:tr>
              <a:tr h="348039">
                <a:tc>
                  <a:txBody>
                    <a:bodyPr/>
                    <a:lstStyle/>
                    <a:p>
                      <a:pPr algn="ctr"/>
                      <a:r>
                        <a:rPr lang="en-US" dirty="0" smtClean="0"/>
                        <a:t>7</a:t>
                      </a:r>
                      <a:endParaRPr lang="pl-PL" dirty="0"/>
                    </a:p>
                  </a:txBody>
                  <a:tcPr/>
                </a:tc>
                <a:tc>
                  <a:txBody>
                    <a:bodyPr/>
                    <a:lstStyle/>
                    <a:p>
                      <a:r>
                        <a:rPr lang="en-US" dirty="0" smtClean="0"/>
                        <a:t>Q=32T</a:t>
                      </a:r>
                      <a:endParaRPr lang="pl-PL" dirty="0"/>
                    </a:p>
                  </a:txBody>
                  <a:tcPr/>
                </a:tc>
              </a:tr>
              <a:tr h="348039">
                <a:tc>
                  <a:txBody>
                    <a:bodyPr/>
                    <a:lstStyle/>
                    <a:p>
                      <a:pPr algn="ctr"/>
                      <a:r>
                        <a:rPr lang="en-US" dirty="0" smtClean="0"/>
                        <a:t>1</a:t>
                      </a:r>
                      <a:endParaRPr lang="pl-PL" dirty="0"/>
                    </a:p>
                  </a:txBody>
                  <a:tcPr/>
                </a:tc>
                <a:tc>
                  <a:txBody>
                    <a:bodyPr/>
                    <a:lstStyle/>
                    <a:p>
                      <a:r>
                        <a:rPr lang="en-US" dirty="0" smtClean="0"/>
                        <a:t>Q=50T</a:t>
                      </a:r>
                      <a:endParaRPr lang="pl-PL" dirty="0"/>
                    </a:p>
                  </a:txBody>
                  <a:tcPr/>
                </a:tc>
              </a:tr>
              <a:tr h="348039">
                <a:tc>
                  <a:txBody>
                    <a:bodyPr/>
                    <a:lstStyle/>
                    <a:p>
                      <a:pPr algn="ctr"/>
                      <a:r>
                        <a:rPr lang="en-US" dirty="0" smtClean="0"/>
                        <a:t>1</a:t>
                      </a:r>
                      <a:endParaRPr lang="pl-PL" dirty="0"/>
                    </a:p>
                  </a:txBody>
                  <a:tcPr/>
                </a:tc>
                <a:tc>
                  <a:txBody>
                    <a:bodyPr/>
                    <a:lstStyle/>
                    <a:p>
                      <a:r>
                        <a:rPr lang="en-US" dirty="0" smtClean="0"/>
                        <a:t>Q=80T</a:t>
                      </a:r>
                      <a:endParaRPr lang="pl-PL"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zawartości 2"/>
          <p:cNvSpPr>
            <a:spLocks noGrp="1"/>
          </p:cNvSpPr>
          <p:nvPr>
            <p:ph sz="half" idx="1"/>
          </p:nvPr>
        </p:nvSpPr>
        <p:spPr>
          <a:xfrm>
            <a:off x="395288" y="1557338"/>
            <a:ext cx="4041775" cy="3095625"/>
          </a:xfrm>
        </p:spPr>
        <p:txBody>
          <a:bodyPr/>
          <a:lstStyle/>
          <a:p>
            <a:r>
              <a:rPr lang="en-US" sz="1400" b="1" smtClean="0"/>
              <a:t>PLATES</a:t>
            </a:r>
            <a:r>
              <a:rPr lang="pl-PL" sz="1400" smtClean="0"/>
              <a:t>:</a:t>
            </a:r>
            <a:endParaRPr lang="en-US" sz="1400" smtClean="0"/>
          </a:p>
          <a:p>
            <a:r>
              <a:rPr lang="en-US" sz="1400" smtClean="0"/>
              <a:t>Poland</a:t>
            </a:r>
          </a:p>
          <a:p>
            <a:r>
              <a:rPr lang="en-US" sz="1400" smtClean="0"/>
              <a:t>Germany</a:t>
            </a:r>
          </a:p>
          <a:p>
            <a:r>
              <a:rPr lang="en-US" sz="1400" smtClean="0"/>
              <a:t>Czech Republic</a:t>
            </a:r>
          </a:p>
          <a:p>
            <a:endParaRPr lang="en-US" sz="1400" smtClean="0"/>
          </a:p>
          <a:p>
            <a:r>
              <a:rPr lang="en-US" sz="1400" b="1" smtClean="0"/>
              <a:t>PLATES FOR SAW BLADES</a:t>
            </a:r>
            <a:r>
              <a:rPr lang="en-US" sz="1400" smtClean="0"/>
              <a:t>:</a:t>
            </a:r>
            <a:endParaRPr lang="pl-PL" sz="1400" smtClean="0"/>
          </a:p>
          <a:p>
            <a:r>
              <a:rPr lang="en-US" sz="1400" smtClean="0"/>
              <a:t>Poland</a:t>
            </a:r>
          </a:p>
          <a:p>
            <a:pPr>
              <a:buFontTx/>
              <a:buNone/>
            </a:pPr>
            <a:endParaRPr lang="pl-PL" sz="1400" smtClean="0"/>
          </a:p>
          <a:p>
            <a:r>
              <a:rPr lang="en-US" sz="1400" b="1" smtClean="0"/>
              <a:t>STAINLESS STEEL</a:t>
            </a:r>
            <a:r>
              <a:rPr lang="en-US" sz="1400" smtClean="0"/>
              <a:t>:</a:t>
            </a:r>
            <a:endParaRPr lang="pl-PL" sz="1400" smtClean="0"/>
          </a:p>
          <a:p>
            <a:r>
              <a:rPr lang="en-US" sz="1400" smtClean="0"/>
              <a:t>Poland</a:t>
            </a:r>
            <a:endParaRPr lang="pl-PL" sz="1400" smtClean="0"/>
          </a:p>
          <a:p>
            <a:endParaRPr lang="pl-PL" sz="1400" smtClean="0"/>
          </a:p>
          <a:p>
            <a:r>
              <a:rPr lang="en-US" sz="1400" b="1" smtClean="0"/>
              <a:t>FORGINGS</a:t>
            </a:r>
            <a:r>
              <a:rPr lang="pl-PL" sz="1400" smtClean="0"/>
              <a:t>:</a:t>
            </a:r>
          </a:p>
          <a:p>
            <a:r>
              <a:rPr lang="en-US" sz="1400" smtClean="0"/>
              <a:t>Poland</a:t>
            </a:r>
            <a:endParaRPr lang="pl-PL" sz="1400" smtClean="0"/>
          </a:p>
          <a:p>
            <a:endParaRPr lang="pl-PL" sz="1400" smtClean="0"/>
          </a:p>
          <a:p>
            <a:r>
              <a:rPr lang="en-US" sz="1400" b="1" smtClean="0"/>
              <a:t>CASTINGS</a:t>
            </a:r>
            <a:r>
              <a:rPr lang="pl-PL" sz="1400" smtClean="0"/>
              <a:t>:</a:t>
            </a:r>
          </a:p>
          <a:p>
            <a:r>
              <a:rPr lang="en-US" sz="1400" smtClean="0"/>
              <a:t>Poland</a:t>
            </a:r>
            <a:endParaRPr lang="pl-PL" sz="1400" smtClean="0"/>
          </a:p>
          <a:p>
            <a:pPr>
              <a:buFontTx/>
              <a:buNone/>
            </a:pPr>
            <a:endParaRPr lang="pl-PL" sz="1000" smtClean="0"/>
          </a:p>
        </p:txBody>
      </p:sp>
      <p:sp>
        <p:nvSpPr>
          <p:cNvPr id="5" name="Symbol zastępczy numeru slajdu 4"/>
          <p:cNvSpPr>
            <a:spLocks noGrp="1"/>
          </p:cNvSpPr>
          <p:nvPr>
            <p:ph type="sldNum" sz="quarter" idx="12"/>
          </p:nvPr>
        </p:nvSpPr>
        <p:spPr/>
        <p:txBody>
          <a:bodyPr/>
          <a:lstStyle/>
          <a:p>
            <a:pPr>
              <a:defRPr/>
            </a:pPr>
            <a:fld id="{E74D3BC7-8842-4B71-9070-D72EB0F098ED}" type="slidenum">
              <a:rPr lang="pl-PL" smtClean="0"/>
              <a:pPr>
                <a:defRPr/>
              </a:pPr>
              <a:t>13</a:t>
            </a:fld>
            <a:endParaRPr lang="pl-PL"/>
          </a:p>
        </p:txBody>
      </p:sp>
      <p:sp>
        <p:nvSpPr>
          <p:cNvPr id="37892" name="Rectangle 2"/>
          <p:cNvSpPr>
            <a:spLocks noGrp="1" noChangeArrowheads="1"/>
          </p:cNvSpPr>
          <p:nvPr>
            <p:ph type="title"/>
          </p:nvPr>
        </p:nvSpPr>
        <p:spPr>
          <a:xfrm>
            <a:off x="438150" y="549275"/>
            <a:ext cx="8234363" cy="792163"/>
          </a:xfrm>
        </p:spPr>
        <p:txBody>
          <a:bodyPr/>
          <a:lstStyle/>
          <a:p>
            <a:pPr eaLnBrk="1" hangingPunct="1"/>
            <a:r>
              <a:rPr lang="en-US" smtClean="0"/>
              <a:t>Main suppliers of raw materials by Country</a:t>
            </a:r>
            <a:endParaRPr lang="pl-PL" smtClean="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Obraz 1" descr="zpk2 kopia.gif"/>
          <p:cNvPicPr>
            <a:picLocks noChangeAspect="1"/>
          </p:cNvPicPr>
          <p:nvPr/>
        </p:nvPicPr>
        <p:blipFill>
          <a:blip r:embed="rId2" cstate="print"/>
          <a:srcRect/>
          <a:stretch>
            <a:fillRect/>
          </a:stretch>
        </p:blipFill>
        <p:spPr bwMode="auto">
          <a:xfrm>
            <a:off x="5292725" y="981075"/>
            <a:ext cx="3671888" cy="4057650"/>
          </a:xfrm>
          <a:prstGeom prst="rect">
            <a:avLst/>
          </a:prstGeom>
          <a:noFill/>
          <a:ln w="9525">
            <a:noFill/>
            <a:miter lim="800000"/>
            <a:headEnd/>
            <a:tailEnd/>
          </a:ln>
        </p:spPr>
      </p:pic>
      <p:pic>
        <p:nvPicPr>
          <p:cNvPr id="31747" name="Obraz 2" descr="Bez nazwy 3 kopia.jpg"/>
          <p:cNvPicPr>
            <a:picLocks noChangeAspect="1"/>
          </p:cNvPicPr>
          <p:nvPr/>
        </p:nvPicPr>
        <p:blipFill>
          <a:blip r:embed="rId3" cstate="print"/>
          <a:srcRect/>
          <a:stretch>
            <a:fillRect/>
          </a:stretch>
        </p:blipFill>
        <p:spPr bwMode="auto">
          <a:xfrm>
            <a:off x="214313" y="3643313"/>
            <a:ext cx="4619625" cy="3006725"/>
          </a:xfrm>
          <a:prstGeom prst="rect">
            <a:avLst/>
          </a:prstGeom>
          <a:noFill/>
          <a:ln w="9525">
            <a:noFill/>
            <a:miter lim="800000"/>
            <a:headEnd/>
            <a:tailEnd/>
          </a:ln>
        </p:spPr>
      </p:pic>
      <p:sp>
        <p:nvSpPr>
          <p:cNvPr id="5" name="pole tekstowe 4"/>
          <p:cNvSpPr txBox="1"/>
          <p:nvPr/>
        </p:nvSpPr>
        <p:spPr>
          <a:xfrm>
            <a:off x="142875" y="214313"/>
            <a:ext cx="8715375" cy="461962"/>
          </a:xfrm>
          <a:prstGeom prst="rect">
            <a:avLst/>
          </a:prstGeom>
          <a:noFill/>
        </p:spPr>
        <p:txBody>
          <a:bodyPr>
            <a:spAutoFit/>
          </a:bodyPr>
          <a:lstStyle/>
          <a:p>
            <a:pPr fontAlgn="auto">
              <a:spcBef>
                <a:spcPts val="0"/>
              </a:spcBef>
              <a:spcAft>
                <a:spcPts val="0"/>
              </a:spcAft>
              <a:defRPr/>
            </a:pPr>
            <a:r>
              <a:rPr lang="pl-PL" sz="2400" b="1" dirty="0">
                <a:solidFill>
                  <a:schemeClr val="tx2"/>
                </a:solidFill>
                <a:effectLst>
                  <a:outerShdw blurRad="38100" dist="38100" dir="2700000" algn="tl">
                    <a:srgbClr val="000000">
                      <a:alpha val="43137"/>
                    </a:srgbClr>
                  </a:outerShdw>
                </a:effectLst>
                <a:latin typeface="+mj-lt"/>
              </a:rPr>
              <a:t>Design Office</a:t>
            </a:r>
          </a:p>
        </p:txBody>
      </p:sp>
      <p:sp>
        <p:nvSpPr>
          <p:cNvPr id="39941" name="pole tekstowe 9"/>
          <p:cNvSpPr txBox="1">
            <a:spLocks noChangeArrowheads="1"/>
          </p:cNvSpPr>
          <p:nvPr/>
        </p:nvSpPr>
        <p:spPr bwMode="auto">
          <a:xfrm>
            <a:off x="500063" y="1285875"/>
            <a:ext cx="4214812" cy="1347788"/>
          </a:xfrm>
          <a:prstGeom prst="rect">
            <a:avLst/>
          </a:prstGeom>
          <a:noFill/>
          <a:ln w="9525">
            <a:noFill/>
            <a:miter lim="800000"/>
            <a:headEnd/>
            <a:tailEnd/>
          </a:ln>
        </p:spPr>
        <p:txBody>
          <a:bodyPr>
            <a:spAutoFit/>
          </a:bodyPr>
          <a:lstStyle/>
          <a:p>
            <a:pPr>
              <a:defRPr/>
            </a:pPr>
            <a:r>
              <a:rPr lang="en-US" sz="1200" dirty="0">
                <a:solidFill>
                  <a:srgbClr val="000000"/>
                </a:solidFill>
                <a:latin typeface="+mn-lt"/>
              </a:rPr>
              <a:t>The Design Office inside its structure keeps following departments:</a:t>
            </a:r>
            <a:endParaRPr lang="pl-PL" sz="1200" dirty="0">
              <a:solidFill>
                <a:srgbClr val="000000"/>
              </a:solidFill>
              <a:latin typeface="+mn-lt"/>
            </a:endParaRPr>
          </a:p>
          <a:p>
            <a:pPr>
              <a:defRPr/>
            </a:pPr>
            <a:r>
              <a:rPr lang="en-US" sz="1200" dirty="0">
                <a:solidFill>
                  <a:srgbClr val="000000"/>
                </a:solidFill>
                <a:latin typeface="+mn-lt"/>
              </a:rPr>
              <a:t>• General-mechanical and Crane Department,</a:t>
            </a:r>
            <a:endParaRPr lang="pl-PL" sz="1200" dirty="0">
              <a:solidFill>
                <a:srgbClr val="000000"/>
              </a:solidFill>
              <a:latin typeface="+mn-lt"/>
            </a:endParaRPr>
          </a:p>
          <a:p>
            <a:pPr>
              <a:defRPr/>
            </a:pPr>
            <a:r>
              <a:rPr lang="en-US" sz="1200" dirty="0">
                <a:solidFill>
                  <a:srgbClr val="000000"/>
                </a:solidFill>
                <a:latin typeface="+mn-lt"/>
              </a:rPr>
              <a:t>• Power Supply and Civil Works Department,</a:t>
            </a:r>
            <a:endParaRPr lang="pl-PL" sz="1200" dirty="0">
              <a:solidFill>
                <a:srgbClr val="000000"/>
              </a:solidFill>
              <a:latin typeface="+mn-lt"/>
            </a:endParaRPr>
          </a:p>
          <a:p>
            <a:pPr>
              <a:defRPr/>
            </a:pPr>
            <a:r>
              <a:rPr lang="en-US" sz="1200" dirty="0">
                <a:solidFill>
                  <a:srgbClr val="000000"/>
                </a:solidFill>
                <a:latin typeface="+mn-lt"/>
              </a:rPr>
              <a:t>• Electrical Department,</a:t>
            </a:r>
            <a:endParaRPr lang="pl-PL" sz="1200" dirty="0">
              <a:solidFill>
                <a:srgbClr val="000000"/>
              </a:solidFill>
              <a:latin typeface="+mn-lt"/>
            </a:endParaRPr>
          </a:p>
          <a:p>
            <a:pPr>
              <a:defRPr/>
            </a:pPr>
            <a:r>
              <a:rPr lang="en-US" sz="1200" dirty="0">
                <a:solidFill>
                  <a:srgbClr val="000000"/>
                </a:solidFill>
                <a:latin typeface="+mn-lt"/>
              </a:rPr>
              <a:t>• General-Technical Department.</a:t>
            </a:r>
            <a:endParaRPr lang="pl-PL" sz="1200" dirty="0">
              <a:solidFill>
                <a:srgbClr val="000000"/>
              </a:solidFill>
              <a:latin typeface="+mn-lt"/>
            </a:endParaRPr>
          </a:p>
        </p:txBody>
      </p:sp>
      <p:pic>
        <p:nvPicPr>
          <p:cNvPr id="31750" name="Picture 5" descr="ArcelorMittal Service Group v"/>
          <p:cNvPicPr>
            <a:picLocks noChangeAspect="1" noChangeArrowheads="1"/>
          </p:cNvPicPr>
          <p:nvPr/>
        </p:nvPicPr>
        <p:blipFill>
          <a:blip r:embed="rId4" cstate="print"/>
          <a:srcRect/>
          <a:stretch>
            <a:fillRect/>
          </a:stretch>
        </p:blipFill>
        <p:spPr bwMode="auto">
          <a:xfrm>
            <a:off x="6588125" y="404813"/>
            <a:ext cx="2087563" cy="86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zawartości 2"/>
          <p:cNvSpPr>
            <a:spLocks noGrp="1"/>
          </p:cNvSpPr>
          <p:nvPr>
            <p:ph sz="half" idx="1"/>
          </p:nvPr>
        </p:nvSpPr>
        <p:spPr>
          <a:xfrm>
            <a:off x="250825" y="1628775"/>
            <a:ext cx="4230688" cy="4446588"/>
          </a:xfrm>
        </p:spPr>
        <p:txBody>
          <a:bodyPr/>
          <a:lstStyle/>
          <a:p>
            <a:pPr>
              <a:buFontTx/>
              <a:buNone/>
            </a:pPr>
            <a:r>
              <a:rPr lang="en-US" sz="1000" smtClean="0"/>
              <a:t>	ArcelorMittal Service Group Sp. z o.o. has over 30 years of experience in the field of industrial design. Since its creation in 1975, our designers have developed many projects for the needs of heavy industry. </a:t>
            </a:r>
          </a:p>
          <a:p>
            <a:pPr>
              <a:buFontTx/>
              <a:buNone/>
            </a:pPr>
            <a:endParaRPr lang="en-US" sz="1000" smtClean="0"/>
          </a:p>
          <a:p>
            <a:pPr>
              <a:buFontTx/>
              <a:buNone/>
            </a:pPr>
            <a:r>
              <a:rPr lang="en-US" sz="1000" smtClean="0"/>
              <a:t>	</a:t>
            </a:r>
            <a:r>
              <a:rPr lang="en-US" sz="1000" b="1" smtClean="0"/>
              <a:t>We specialize in the following projects:</a:t>
            </a:r>
            <a:endParaRPr lang="pl-PL" sz="1000" b="1" smtClean="0"/>
          </a:p>
          <a:p>
            <a:pPr>
              <a:buFontTx/>
              <a:buNone/>
            </a:pPr>
            <a:r>
              <a:rPr lang="en-US" sz="1000" smtClean="0"/>
              <a:t>	From the mechanical, electrical, power energy and construction industry, and in particular:</a:t>
            </a:r>
            <a:endParaRPr lang="pl-PL" sz="1000" smtClean="0"/>
          </a:p>
          <a:p>
            <a:r>
              <a:rPr lang="en-US" sz="1000" smtClean="0"/>
              <a:t>modernization of production lines</a:t>
            </a:r>
            <a:endParaRPr lang="pl-PL" sz="1000" smtClean="0"/>
          </a:p>
          <a:p>
            <a:r>
              <a:rPr lang="en-US" sz="1000" smtClean="0"/>
              <a:t>modernization, reconstruction and repair of hoisting equipment</a:t>
            </a:r>
            <a:endParaRPr lang="pl-PL" sz="1000" smtClean="0"/>
          </a:p>
          <a:p>
            <a:r>
              <a:rPr lang="en-US" sz="1000" smtClean="0"/>
              <a:t>technological installations in the power industry</a:t>
            </a:r>
            <a:endParaRPr lang="pl-PL" sz="1000" smtClean="0"/>
          </a:p>
          <a:p>
            <a:r>
              <a:rPr lang="en-US" sz="1000" smtClean="0"/>
              <a:t>dedusting installations</a:t>
            </a:r>
            <a:endParaRPr lang="pl-PL" sz="1000" smtClean="0"/>
          </a:p>
          <a:p>
            <a:r>
              <a:rPr lang="en-US" sz="1000" smtClean="0"/>
              <a:t>gas and water installations</a:t>
            </a:r>
            <a:endParaRPr lang="pl-PL" sz="1000" smtClean="0"/>
          </a:p>
          <a:p>
            <a:r>
              <a:rPr lang="en-US" sz="1000" smtClean="0"/>
              <a:t>pressure and supervisory equipment installations</a:t>
            </a:r>
            <a:endParaRPr lang="pl-PL" sz="1000" smtClean="0"/>
          </a:p>
          <a:p>
            <a:r>
              <a:rPr lang="en-US" sz="1000" smtClean="0"/>
              <a:t>building constructions – structures, halls, industrial sheds</a:t>
            </a:r>
            <a:endParaRPr lang="pl-PL" sz="1000" smtClean="0"/>
          </a:p>
          <a:p>
            <a:r>
              <a:rPr lang="en-US" sz="1000" smtClean="0"/>
              <a:t>supporting structures of the suspended transportation systems – overtrack travelling cranes, suspended and gantry cranes, hoists</a:t>
            </a:r>
            <a:endParaRPr lang="pl-PL" sz="1000" smtClean="0"/>
          </a:p>
          <a:p>
            <a:pPr>
              <a:buFontTx/>
              <a:buNone/>
            </a:pPr>
            <a:r>
              <a:rPr lang="en-US" sz="1000" smtClean="0"/>
              <a:t>	</a:t>
            </a:r>
          </a:p>
          <a:p>
            <a:pPr>
              <a:buFontTx/>
              <a:buNone/>
            </a:pPr>
            <a:r>
              <a:rPr lang="en-US" sz="1000" smtClean="0"/>
              <a:t>	</a:t>
            </a:r>
            <a:r>
              <a:rPr lang="en-US" sz="1000" b="1" smtClean="0"/>
              <a:t>More important realizations carried out recently:</a:t>
            </a:r>
            <a:endParaRPr lang="pl-PL" sz="1000" b="1" smtClean="0"/>
          </a:p>
          <a:p>
            <a:r>
              <a:rPr lang="en-US" sz="1000" smtClean="0"/>
              <a:t>85t BOF for ArcelorMittal Annaba (Algeria)</a:t>
            </a:r>
            <a:endParaRPr lang="pl-PL" sz="1000" smtClean="0"/>
          </a:p>
          <a:p>
            <a:r>
              <a:rPr lang="en-US" sz="1000" smtClean="0"/>
              <a:t>Modernization of sinter cars for ArcelorMittal Zenica, Bosnia and Herzegovina</a:t>
            </a:r>
            <a:endParaRPr lang="pl-PL" sz="1000" smtClean="0"/>
          </a:p>
          <a:p>
            <a:r>
              <a:rPr lang="en-US" sz="1000" smtClean="0"/>
              <a:t>Equipment for sheet piles servicing for ArcelorMittal Poland</a:t>
            </a:r>
            <a:endParaRPr lang="pl-PL" sz="1000" smtClean="0"/>
          </a:p>
          <a:p>
            <a:r>
              <a:rPr lang="en-US" sz="1000" smtClean="0"/>
              <a:t>The first in Poland oxygen pipeline for Air Liquide</a:t>
            </a:r>
            <a:endParaRPr lang="pl-PL" sz="1000" smtClean="0"/>
          </a:p>
          <a:p>
            <a:r>
              <a:rPr lang="en-US" sz="1000" smtClean="0"/>
              <a:t>Modernization of cranes and adaptation to operate with electromagnets together with Gantry SGM. </a:t>
            </a:r>
            <a:endParaRPr lang="pl-PL" sz="1000" smtClean="0"/>
          </a:p>
          <a:p>
            <a:pPr>
              <a:buFontTx/>
              <a:buNone/>
            </a:pPr>
            <a:endParaRPr lang="pl-PL" sz="1000" smtClean="0"/>
          </a:p>
        </p:txBody>
      </p:sp>
      <p:sp>
        <p:nvSpPr>
          <p:cNvPr id="5" name="Symbol zastępczy numeru slajdu 4"/>
          <p:cNvSpPr>
            <a:spLocks noGrp="1"/>
          </p:cNvSpPr>
          <p:nvPr>
            <p:ph type="sldNum" sz="quarter" idx="12"/>
          </p:nvPr>
        </p:nvSpPr>
        <p:spPr/>
        <p:txBody>
          <a:bodyPr/>
          <a:lstStyle/>
          <a:p>
            <a:pPr>
              <a:defRPr/>
            </a:pPr>
            <a:fld id="{14F5F713-EF10-4E89-9D08-90384F6BC071}" type="slidenum">
              <a:rPr lang="pl-PL" smtClean="0"/>
              <a:pPr>
                <a:defRPr/>
              </a:pPr>
              <a:t>15</a:t>
            </a:fld>
            <a:endParaRPr lang="pl-PL"/>
          </a:p>
        </p:txBody>
      </p:sp>
      <p:sp>
        <p:nvSpPr>
          <p:cNvPr id="35844" name="Rectangle 2"/>
          <p:cNvSpPr>
            <a:spLocks noGrp="1" noChangeArrowheads="1"/>
          </p:cNvSpPr>
          <p:nvPr>
            <p:ph type="title"/>
          </p:nvPr>
        </p:nvSpPr>
        <p:spPr>
          <a:xfrm>
            <a:off x="438150" y="549275"/>
            <a:ext cx="8234363" cy="792163"/>
          </a:xfrm>
        </p:spPr>
        <p:txBody>
          <a:bodyPr/>
          <a:lstStyle/>
          <a:p>
            <a:pPr eaLnBrk="1" hangingPunct="1"/>
            <a:r>
              <a:rPr lang="en-US" smtClean="0"/>
              <a:t>Design Office</a:t>
            </a:r>
            <a:endParaRPr lang="pl-PL" smtClean="0"/>
          </a:p>
        </p:txBody>
      </p:sp>
      <p:pic>
        <p:nvPicPr>
          <p:cNvPr id="35845" name="Picture 2"/>
          <p:cNvPicPr>
            <a:picLocks noGrp="1" noChangeAspect="1" noChangeArrowheads="1"/>
          </p:cNvPicPr>
          <p:nvPr>
            <p:ph sz="half" idx="2"/>
          </p:nvPr>
        </p:nvPicPr>
        <p:blipFill>
          <a:blip r:embed="rId2" cstate="print"/>
          <a:srcRect/>
          <a:stretch>
            <a:fillRect/>
          </a:stretch>
        </p:blipFill>
        <p:spPr>
          <a:xfrm>
            <a:off x="4643438" y="1844675"/>
            <a:ext cx="4041775" cy="3756025"/>
          </a:xfr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C:\Documents and Settings\DamianBelter\Pulpit\Prezentacje\ZPK\BP\P1130902.JPG"/>
          <p:cNvPicPr>
            <a:picLocks noChangeAspect="1" noChangeArrowheads="1"/>
          </p:cNvPicPr>
          <p:nvPr/>
        </p:nvPicPr>
        <p:blipFill>
          <a:blip r:embed="rId2" cstate="print"/>
          <a:srcRect/>
          <a:stretch>
            <a:fillRect/>
          </a:stretch>
        </p:blipFill>
        <p:spPr bwMode="auto">
          <a:xfrm>
            <a:off x="3643313" y="2786063"/>
            <a:ext cx="4643437" cy="3482975"/>
          </a:xfrm>
          <a:prstGeom prst="rect">
            <a:avLst/>
          </a:prstGeom>
          <a:noFill/>
          <a:ln w="9525">
            <a:noFill/>
            <a:miter lim="800000"/>
            <a:headEnd/>
            <a:tailEnd/>
          </a:ln>
        </p:spPr>
      </p:pic>
      <p:sp>
        <p:nvSpPr>
          <p:cNvPr id="4" name="Symbol zastępczy numeru slajdu 3"/>
          <p:cNvSpPr>
            <a:spLocks noGrp="1"/>
          </p:cNvSpPr>
          <p:nvPr>
            <p:ph type="sldNum" sz="quarter" idx="12"/>
          </p:nvPr>
        </p:nvSpPr>
        <p:spPr/>
        <p:txBody>
          <a:bodyPr/>
          <a:lstStyle/>
          <a:p>
            <a:pPr>
              <a:defRPr/>
            </a:pPr>
            <a:fld id="{99CC52C0-DEB2-4584-868C-0616A6511C1E}" type="slidenum">
              <a:rPr lang="pl-PL" smtClean="0"/>
              <a:pPr>
                <a:defRPr/>
              </a:pPr>
              <a:t>16</a:t>
            </a:fld>
            <a:endParaRPr lang="pl-PL"/>
          </a:p>
        </p:txBody>
      </p:sp>
      <p:pic>
        <p:nvPicPr>
          <p:cNvPr id="33796" name="Picture 5"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sp>
        <p:nvSpPr>
          <p:cNvPr id="6" name="Rectangle 17"/>
          <p:cNvSpPr>
            <a:spLocks noChangeArrowheads="1"/>
          </p:cNvSpPr>
          <p:nvPr/>
        </p:nvSpPr>
        <p:spPr bwMode="auto">
          <a:xfrm>
            <a:off x="684213" y="115888"/>
            <a:ext cx="8077200" cy="533400"/>
          </a:xfrm>
          <a:prstGeom prst="rect">
            <a:avLst/>
          </a:prstGeom>
          <a:noFill/>
          <a:ln w="9525">
            <a:noFill/>
            <a:miter lim="800000"/>
            <a:headEnd/>
            <a:tailEnd/>
          </a:ln>
          <a:effectLst/>
        </p:spPr>
        <p:txBody>
          <a:bodyPr anchor="ctr"/>
          <a:lstStyle/>
          <a:p>
            <a:pPr fontAlgn="auto">
              <a:spcBef>
                <a:spcPts val="0"/>
              </a:spcBef>
              <a:spcAft>
                <a:spcPts val="0"/>
              </a:spcAft>
              <a:defRPr/>
            </a:pPr>
            <a:r>
              <a:rPr lang="pl-PL" sz="2400" b="1" dirty="0">
                <a:solidFill>
                  <a:schemeClr val="tx2"/>
                </a:solidFill>
                <a:effectLst>
                  <a:outerShdw blurRad="38100" dist="38100" dir="2700000" algn="tl">
                    <a:srgbClr val="000000">
                      <a:alpha val="43137"/>
                    </a:srgbClr>
                  </a:outerShdw>
                </a:effectLst>
                <a:latin typeface="Arial" pitchFamily="34" charset="0"/>
              </a:rPr>
              <a:t>Design Office</a:t>
            </a:r>
          </a:p>
        </p:txBody>
      </p:sp>
      <p:pic>
        <p:nvPicPr>
          <p:cNvPr id="33798" name="Picture 2" descr="C:\Documents and Settings\DamianBelter\Pulpit\Prezentacje\ZPK\BP\P1130905.JPG"/>
          <p:cNvPicPr>
            <a:picLocks noChangeAspect="1" noChangeArrowheads="1"/>
          </p:cNvPicPr>
          <p:nvPr/>
        </p:nvPicPr>
        <p:blipFill>
          <a:blip r:embed="rId4" cstate="print"/>
          <a:srcRect/>
          <a:stretch>
            <a:fillRect/>
          </a:stretch>
        </p:blipFill>
        <p:spPr bwMode="auto">
          <a:xfrm>
            <a:off x="357188" y="642938"/>
            <a:ext cx="4332287" cy="3214687"/>
          </a:xfrm>
          <a:prstGeom prst="rect">
            <a:avLst/>
          </a:prstGeom>
          <a:noFill/>
          <a:ln w="9525">
            <a:solidFill>
              <a:srgbClr val="000000">
                <a:alpha val="0"/>
              </a:srgbClr>
            </a:solid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00188E94-6F85-4DB2-9CFE-1D325E7CADB6}" type="slidenum">
              <a:rPr lang="pl-PL" smtClean="0"/>
              <a:pPr>
                <a:defRPr/>
              </a:pPr>
              <a:t>17</a:t>
            </a:fld>
            <a:endParaRPr lang="pl-PL"/>
          </a:p>
        </p:txBody>
      </p:sp>
      <p:sp>
        <p:nvSpPr>
          <p:cNvPr id="3" name="Rectangle 16"/>
          <p:cNvSpPr>
            <a:spLocks noChangeArrowheads="1"/>
          </p:cNvSpPr>
          <p:nvPr/>
        </p:nvSpPr>
        <p:spPr bwMode="auto">
          <a:xfrm>
            <a:off x="179388" y="188913"/>
            <a:ext cx="8785225" cy="533400"/>
          </a:xfrm>
          <a:prstGeom prst="rect">
            <a:avLst/>
          </a:prstGeom>
          <a:noFill/>
          <a:ln w="9525">
            <a:noFill/>
            <a:miter lim="800000"/>
            <a:headEnd/>
            <a:tailEnd/>
          </a:ln>
          <a:effectLst/>
        </p:spPr>
        <p:txBody>
          <a:bodyPr anchor="ctr"/>
          <a:lstStyle/>
          <a:p>
            <a:pPr>
              <a:defRPr/>
            </a:pPr>
            <a:r>
              <a:rPr lang="pl-PL" sz="1900" b="1" dirty="0">
                <a:solidFill>
                  <a:schemeClr val="tx2"/>
                </a:solidFill>
                <a:effectLst>
                  <a:outerShdw blurRad="38100" dist="38100" dir="2700000" algn="tl">
                    <a:srgbClr val="C0C0C0"/>
                  </a:outerShdw>
                </a:effectLst>
                <a:latin typeface="Arial" pitchFamily="34" charset="0"/>
                <a:ea typeface="MS PGothic" charset="-128"/>
              </a:rPr>
              <a:t>QUALITY ASSURANCE CERTIFICATE</a:t>
            </a:r>
          </a:p>
        </p:txBody>
      </p:sp>
      <p:pic>
        <p:nvPicPr>
          <p:cNvPr id="66564" name="Obraz 3" descr="Certyfikat EN ISO 9001 - język angielski.jpg"/>
          <p:cNvPicPr>
            <a:picLocks noChangeAspect="1"/>
          </p:cNvPicPr>
          <p:nvPr/>
        </p:nvPicPr>
        <p:blipFill>
          <a:blip r:embed="rId2" cstate="print"/>
          <a:srcRect/>
          <a:stretch>
            <a:fillRect/>
          </a:stretch>
        </p:blipFill>
        <p:spPr bwMode="auto">
          <a:xfrm>
            <a:off x="179388" y="1557338"/>
            <a:ext cx="2879725" cy="4073525"/>
          </a:xfrm>
          <a:prstGeom prst="rect">
            <a:avLst/>
          </a:prstGeom>
          <a:noFill/>
          <a:ln w="9525">
            <a:noFill/>
            <a:miter lim="800000"/>
            <a:headEnd/>
            <a:tailEnd/>
          </a:ln>
        </p:spPr>
      </p:pic>
      <p:pic>
        <p:nvPicPr>
          <p:cNvPr id="66565" name="Obraz 4" descr="Certyfikat OHSAS 18001 - język angielski.jpg"/>
          <p:cNvPicPr>
            <a:picLocks noChangeAspect="1"/>
          </p:cNvPicPr>
          <p:nvPr/>
        </p:nvPicPr>
        <p:blipFill>
          <a:blip r:embed="rId3" cstate="print"/>
          <a:srcRect/>
          <a:stretch>
            <a:fillRect/>
          </a:stretch>
        </p:blipFill>
        <p:spPr bwMode="auto">
          <a:xfrm>
            <a:off x="3132138" y="1557338"/>
            <a:ext cx="2879725" cy="4073525"/>
          </a:xfrm>
          <a:prstGeom prst="rect">
            <a:avLst/>
          </a:prstGeom>
          <a:noFill/>
          <a:ln w="9525">
            <a:noFill/>
            <a:miter lim="800000"/>
            <a:headEnd/>
            <a:tailEnd/>
          </a:ln>
        </p:spPr>
      </p:pic>
      <p:pic>
        <p:nvPicPr>
          <p:cNvPr id="66566" name="Obraz 5" descr="Certyfikat PN-N 18001 - język angielski.jpg"/>
          <p:cNvPicPr>
            <a:picLocks noChangeAspect="1"/>
          </p:cNvPicPr>
          <p:nvPr/>
        </p:nvPicPr>
        <p:blipFill>
          <a:blip r:embed="rId4" cstate="print"/>
          <a:srcRect/>
          <a:stretch>
            <a:fillRect/>
          </a:stretch>
        </p:blipFill>
        <p:spPr bwMode="auto">
          <a:xfrm>
            <a:off x="6084888" y="1557338"/>
            <a:ext cx="2879725" cy="4073525"/>
          </a:xfrm>
          <a:prstGeom prst="rect">
            <a:avLst/>
          </a:prstGeom>
          <a:noFill/>
          <a:ln w="9525">
            <a:noFill/>
            <a:miter lim="800000"/>
            <a:headEnd/>
            <a:tailEnd/>
          </a:ln>
        </p:spPr>
      </p:pic>
      <p:pic>
        <p:nvPicPr>
          <p:cNvPr id="66567" name="Picture 26" descr="ArcelorMittal Service Group v"/>
          <p:cNvPicPr>
            <a:picLocks noChangeAspect="1" noChangeArrowheads="1"/>
          </p:cNvPicPr>
          <p:nvPr/>
        </p:nvPicPr>
        <p:blipFill>
          <a:blip r:embed="rId5" cstate="print"/>
          <a:srcRect/>
          <a:stretch>
            <a:fillRect/>
          </a:stretch>
        </p:blipFill>
        <p:spPr bwMode="auto">
          <a:xfrm>
            <a:off x="6251575" y="333375"/>
            <a:ext cx="2524125" cy="1079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DA360200-58BF-4EAF-85F5-5F86A1EBD91A}" type="slidenum">
              <a:rPr lang="pl-PL" smtClean="0"/>
              <a:pPr>
                <a:defRPr/>
              </a:pPr>
              <a:t>18</a:t>
            </a:fld>
            <a:endParaRPr lang="pl-PL"/>
          </a:p>
        </p:txBody>
      </p:sp>
      <p:sp>
        <p:nvSpPr>
          <p:cNvPr id="3" name="Rectangle 16"/>
          <p:cNvSpPr>
            <a:spLocks noChangeArrowheads="1"/>
          </p:cNvSpPr>
          <p:nvPr/>
        </p:nvSpPr>
        <p:spPr bwMode="auto">
          <a:xfrm>
            <a:off x="179388" y="188913"/>
            <a:ext cx="8785225" cy="533400"/>
          </a:xfrm>
          <a:prstGeom prst="rect">
            <a:avLst/>
          </a:prstGeom>
          <a:noFill/>
          <a:ln w="9525">
            <a:noFill/>
            <a:miter lim="800000"/>
            <a:headEnd/>
            <a:tailEnd/>
          </a:ln>
          <a:effectLst/>
        </p:spPr>
        <p:txBody>
          <a:bodyPr anchor="ctr"/>
          <a:lstStyle/>
          <a:p>
            <a:pPr>
              <a:defRPr/>
            </a:pPr>
            <a:r>
              <a:rPr lang="pl-PL" sz="1900" b="1" dirty="0" err="1">
                <a:solidFill>
                  <a:schemeClr val="tx2"/>
                </a:solidFill>
                <a:effectLst>
                  <a:outerShdw blurRad="38100" dist="38100" dir="2700000" algn="tl">
                    <a:srgbClr val="C0C0C0"/>
                  </a:outerShdw>
                </a:effectLst>
                <a:latin typeface="Arial" pitchFamily="34" charset="0"/>
                <a:ea typeface="MS PGothic" charset="-128"/>
              </a:rPr>
              <a:t>Some</a:t>
            </a:r>
            <a:r>
              <a:rPr lang="pl-PL" sz="1900" b="1" dirty="0">
                <a:solidFill>
                  <a:schemeClr val="tx2"/>
                </a:solidFill>
                <a:effectLst>
                  <a:outerShdw blurRad="38100" dist="38100" dir="2700000" algn="tl">
                    <a:srgbClr val="C0C0C0"/>
                  </a:outerShdw>
                </a:effectLst>
                <a:latin typeface="Arial" pitchFamily="34" charset="0"/>
                <a:ea typeface="MS PGothic" charset="-128"/>
              </a:rPr>
              <a:t> of </a:t>
            </a:r>
            <a:r>
              <a:rPr lang="pl-PL" sz="1900" b="1" dirty="0" err="1">
                <a:solidFill>
                  <a:schemeClr val="tx2"/>
                </a:solidFill>
                <a:effectLst>
                  <a:outerShdw blurRad="38100" dist="38100" dir="2700000" algn="tl">
                    <a:srgbClr val="C0C0C0"/>
                  </a:outerShdw>
                </a:effectLst>
                <a:latin typeface="Arial" pitchFamily="34" charset="0"/>
                <a:ea typeface="MS PGothic" charset="-128"/>
              </a:rPr>
              <a:t>exemplary</a:t>
            </a:r>
            <a:r>
              <a:rPr lang="pl-PL" sz="1900" b="1" dirty="0">
                <a:solidFill>
                  <a:schemeClr val="tx2"/>
                </a:solidFill>
                <a:effectLst>
                  <a:outerShdw blurRad="38100" dist="38100" dir="2700000" algn="tl">
                    <a:srgbClr val="C0C0C0"/>
                  </a:outerShdw>
                </a:effectLst>
                <a:latin typeface="Arial" pitchFamily="34" charset="0"/>
                <a:ea typeface="MS PGothic" charset="-128"/>
              </a:rPr>
              <a:t> CERTIFICATE</a:t>
            </a:r>
            <a:r>
              <a:rPr lang="en-US" sz="1900" b="1" dirty="0">
                <a:solidFill>
                  <a:schemeClr val="hlink"/>
                </a:solidFill>
                <a:effectLst>
                  <a:outerShdw blurRad="38100" dist="38100" dir="2700000" algn="tl">
                    <a:srgbClr val="C0C0C0"/>
                  </a:outerShdw>
                </a:effectLst>
                <a:latin typeface="Arial" pitchFamily="34" charset="0"/>
                <a:ea typeface="MS PGothic" charset="-128"/>
              </a:rPr>
              <a:t>S</a:t>
            </a:r>
            <a:r>
              <a:rPr lang="pl-PL" sz="1900" b="1" dirty="0">
                <a:solidFill>
                  <a:schemeClr val="hlink"/>
                </a:solidFill>
                <a:effectLst>
                  <a:outerShdw blurRad="38100" dist="38100" dir="2700000" algn="tl">
                    <a:srgbClr val="C0C0C0"/>
                  </a:outerShdw>
                </a:effectLst>
                <a:latin typeface="Arial" pitchFamily="34" charset="0"/>
                <a:ea typeface="MS PGothic" charset="-128"/>
              </a:rPr>
              <a:t> </a:t>
            </a:r>
            <a:endParaRPr lang="pl-PL" sz="1900" b="1" dirty="0">
              <a:solidFill>
                <a:schemeClr val="tx2"/>
              </a:solidFill>
              <a:effectLst>
                <a:outerShdw blurRad="38100" dist="38100" dir="2700000" algn="tl">
                  <a:srgbClr val="C0C0C0"/>
                </a:outerShdw>
              </a:effectLst>
              <a:latin typeface="Arial" pitchFamily="34" charset="0"/>
              <a:ea typeface="MS PGothic" charset="-128"/>
            </a:endParaRPr>
          </a:p>
        </p:txBody>
      </p:sp>
      <p:pic>
        <p:nvPicPr>
          <p:cNvPr id="67588" name="Picture 2" descr="S:\Certyfikaty 2012 - ArcelorMittal Service Group Sp. z o.o\GSI_SLV_Nr3012.2010a.jpg"/>
          <p:cNvPicPr>
            <a:picLocks noChangeAspect="1" noChangeArrowheads="1"/>
          </p:cNvPicPr>
          <p:nvPr/>
        </p:nvPicPr>
        <p:blipFill>
          <a:blip r:embed="rId2" cstate="print"/>
          <a:srcRect/>
          <a:stretch>
            <a:fillRect/>
          </a:stretch>
        </p:blipFill>
        <p:spPr bwMode="auto">
          <a:xfrm>
            <a:off x="5867400" y="1557338"/>
            <a:ext cx="2881313" cy="4000500"/>
          </a:xfrm>
          <a:prstGeom prst="rect">
            <a:avLst/>
          </a:prstGeom>
          <a:noFill/>
          <a:ln w="9525">
            <a:noFill/>
            <a:miter lim="800000"/>
            <a:headEnd/>
            <a:tailEnd/>
          </a:ln>
        </p:spPr>
      </p:pic>
      <p:pic>
        <p:nvPicPr>
          <p:cNvPr id="67589" name="Picture 26" descr="ArcelorMittal Service Group v"/>
          <p:cNvPicPr>
            <a:picLocks noChangeAspect="1" noChangeArrowheads="1"/>
          </p:cNvPicPr>
          <p:nvPr/>
        </p:nvPicPr>
        <p:blipFill>
          <a:blip r:embed="rId3" cstate="print"/>
          <a:srcRect/>
          <a:stretch>
            <a:fillRect/>
          </a:stretch>
        </p:blipFill>
        <p:spPr bwMode="auto">
          <a:xfrm>
            <a:off x="6251575" y="333375"/>
            <a:ext cx="2524125" cy="1079500"/>
          </a:xfrm>
          <a:prstGeom prst="rect">
            <a:avLst/>
          </a:prstGeom>
          <a:noFill/>
          <a:ln w="9525">
            <a:noFill/>
            <a:miter lim="800000"/>
            <a:headEnd/>
            <a:tailEnd/>
          </a:ln>
        </p:spPr>
      </p:pic>
      <p:pic>
        <p:nvPicPr>
          <p:cNvPr id="67590" name="Picture 3" descr="S:\Certyfikaty 2012 - ArcelorMittal Service Group Sp. z o.o\IS_Nr153-352-VIII-2012.jpg"/>
          <p:cNvPicPr>
            <a:picLocks noChangeAspect="1" noChangeArrowheads="1"/>
          </p:cNvPicPr>
          <p:nvPr/>
        </p:nvPicPr>
        <p:blipFill>
          <a:blip r:embed="rId4" cstate="print"/>
          <a:srcRect/>
          <a:stretch>
            <a:fillRect/>
          </a:stretch>
        </p:blipFill>
        <p:spPr bwMode="auto">
          <a:xfrm>
            <a:off x="107950" y="1484313"/>
            <a:ext cx="2879725" cy="4073525"/>
          </a:xfrm>
          <a:prstGeom prst="rect">
            <a:avLst/>
          </a:prstGeom>
          <a:noFill/>
          <a:ln w="9525">
            <a:noFill/>
            <a:miter lim="800000"/>
            <a:headEnd/>
            <a:tailEnd/>
          </a:ln>
        </p:spPr>
      </p:pic>
      <p:sp>
        <p:nvSpPr>
          <p:cNvPr id="67591" name="Picture 4" descr="S:\Certyfikaty 2012 - ArcelorMittal Service Group Sp. z o.o\UDT_NrUD-05-26-E-3-09.jpg"/>
          <p:cNvSpPr>
            <a:spLocks noChangeAspect="1" noChangeArrowheads="1"/>
          </p:cNvSpPr>
          <p:nvPr/>
        </p:nvSpPr>
        <p:spPr bwMode="auto">
          <a:xfrm>
            <a:off x="2987675" y="1557338"/>
            <a:ext cx="2876550" cy="4067175"/>
          </a:xfrm>
          <a:prstGeom prst="rect">
            <a:avLst/>
          </a:prstGeom>
          <a:noFill/>
          <a:ln w="9525">
            <a:noFill/>
            <a:miter lim="800000"/>
            <a:headEnd/>
            <a:tailEnd/>
          </a:ln>
        </p:spPr>
        <p:txBody>
          <a:bodyPr/>
          <a:lstStyle/>
          <a:p>
            <a:endParaRPr lang="pl-PL"/>
          </a:p>
        </p:txBody>
      </p:sp>
      <p:pic>
        <p:nvPicPr>
          <p:cNvPr id="67592" name="Picture 8" descr="S:\Certyfikaty 2012 - ArcelorMittal Service Group Sp. z o.o\UDT_NrUD-05-26-E-3-09.jpg"/>
          <p:cNvPicPr>
            <a:picLocks noChangeAspect="1" noChangeArrowheads="1"/>
          </p:cNvPicPr>
          <p:nvPr/>
        </p:nvPicPr>
        <p:blipFill>
          <a:blip r:embed="rId5" cstate="print"/>
          <a:srcRect/>
          <a:stretch>
            <a:fillRect/>
          </a:stretch>
        </p:blipFill>
        <p:spPr bwMode="auto">
          <a:xfrm>
            <a:off x="2987675" y="1557338"/>
            <a:ext cx="2876550" cy="4067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ymbol zastępczy numeru slajdu 5"/>
          <p:cNvSpPr>
            <a:spLocks noGrp="1"/>
          </p:cNvSpPr>
          <p:nvPr>
            <p:ph type="sldNum" sz="quarter" idx="12"/>
          </p:nvPr>
        </p:nvSpPr>
        <p:spPr/>
        <p:txBody>
          <a:bodyPr/>
          <a:lstStyle/>
          <a:p>
            <a:pPr>
              <a:defRPr/>
            </a:pPr>
            <a:fld id="{F4AF3406-FABA-4D19-8840-CD84E605912A}" type="slidenum">
              <a:rPr lang="pl-PL" smtClean="0">
                <a:latin typeface="Arial Unicode MS" pitchFamily="34" charset="-128"/>
              </a:rPr>
              <a:pPr>
                <a:defRPr/>
              </a:pPr>
              <a:t>19</a:t>
            </a:fld>
            <a:endParaRPr lang="pl-PL" smtClean="0">
              <a:latin typeface="Arial Unicode MS" pitchFamily="34" charset="-128"/>
            </a:endParaRPr>
          </a:p>
        </p:txBody>
      </p:sp>
      <p:pic>
        <p:nvPicPr>
          <p:cNvPr id="8196" name="Picture 19"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sp>
        <p:nvSpPr>
          <p:cNvPr id="13" name="Prostokąt 12"/>
          <p:cNvSpPr/>
          <p:nvPr/>
        </p:nvSpPr>
        <p:spPr>
          <a:xfrm>
            <a:off x="1835696" y="2492896"/>
            <a:ext cx="5328592" cy="1114151"/>
          </a:xfrm>
          <a:prstGeom prst="rect">
            <a:avLst/>
          </a:prstGeom>
        </p:spPr>
        <p:txBody>
          <a:bodyPr wrap="square">
            <a:spAutoFit/>
          </a:bodyPr>
          <a:lstStyle/>
          <a:p>
            <a:endParaRPr lang="pl-PL" dirty="0" smtClean="0"/>
          </a:p>
          <a:p>
            <a:r>
              <a:rPr lang="pl-PL" sz="3200" b="1" dirty="0" err="1" smtClean="0">
                <a:solidFill>
                  <a:schemeClr val="tx2"/>
                </a:solidFill>
              </a:rPr>
              <a:t>Examples</a:t>
            </a:r>
            <a:r>
              <a:rPr lang="pl-PL" sz="3200" b="1" dirty="0" smtClean="0">
                <a:solidFill>
                  <a:schemeClr val="tx2"/>
                </a:solidFill>
              </a:rPr>
              <a:t> of </a:t>
            </a:r>
            <a:r>
              <a:rPr lang="pl-PL" sz="3200" b="1" dirty="0" err="1" smtClean="0">
                <a:solidFill>
                  <a:schemeClr val="tx2"/>
                </a:solidFill>
              </a:rPr>
              <a:t>realizations</a:t>
            </a:r>
            <a:r>
              <a:rPr lang="pl-PL" sz="3200" b="1" dirty="0" smtClean="0">
                <a:solidFill>
                  <a:schemeClr val="tx2"/>
                </a:solidFill>
              </a:rPr>
              <a:t> </a:t>
            </a:r>
            <a:endParaRPr lang="pl-PL" sz="32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Obraz 10" descr="C:\Documents and Settings\DamianBelter\Pulpit\Prezentacje\Do wydruku\Pl\POLSKA2.GIF"/>
          <p:cNvPicPr>
            <a:picLocks noChangeAspect="1" noChangeArrowheads="1"/>
          </p:cNvPicPr>
          <p:nvPr/>
        </p:nvPicPr>
        <p:blipFill>
          <a:blip r:embed="rId3" cstate="print"/>
          <a:srcRect/>
          <a:stretch>
            <a:fillRect/>
          </a:stretch>
        </p:blipFill>
        <p:spPr bwMode="auto">
          <a:xfrm>
            <a:off x="1357313" y="692150"/>
            <a:ext cx="6858000" cy="5857875"/>
          </a:xfrm>
          <a:prstGeom prst="rect">
            <a:avLst/>
          </a:prstGeom>
          <a:noFill/>
          <a:ln w="9525">
            <a:noFill/>
            <a:miter lim="800000"/>
            <a:headEnd/>
            <a:tailEnd/>
          </a:ln>
        </p:spPr>
      </p:pic>
      <p:sp>
        <p:nvSpPr>
          <p:cNvPr id="2051" name="Symbol zastępczy numeru slajdu 5"/>
          <p:cNvSpPr>
            <a:spLocks noGrp="1"/>
          </p:cNvSpPr>
          <p:nvPr>
            <p:ph type="sldNum" sz="quarter" idx="12"/>
          </p:nvPr>
        </p:nvSpPr>
        <p:spPr/>
        <p:txBody>
          <a:bodyPr/>
          <a:lstStyle/>
          <a:p>
            <a:pPr>
              <a:defRPr/>
            </a:pPr>
            <a:fld id="{D4D8734C-C0E9-49D1-9371-C9682098316D}" type="slidenum">
              <a:rPr lang="pl-PL" smtClean="0">
                <a:latin typeface="Arial" pitchFamily="34" charset="0"/>
              </a:rPr>
              <a:pPr>
                <a:defRPr/>
              </a:pPr>
              <a:t>2</a:t>
            </a:fld>
            <a:endParaRPr lang="pl-PL" smtClean="0">
              <a:latin typeface="Arial" pitchFamily="34" charset="0"/>
            </a:endParaRPr>
          </a:p>
        </p:txBody>
      </p:sp>
      <p:sp>
        <p:nvSpPr>
          <p:cNvPr id="214033" name="AutoShape 17"/>
          <p:cNvSpPr>
            <a:spLocks noChangeArrowheads="1"/>
          </p:cNvSpPr>
          <p:nvPr/>
        </p:nvSpPr>
        <p:spPr bwMode="auto">
          <a:xfrm>
            <a:off x="684213" y="1412777"/>
            <a:ext cx="3543300" cy="1944216"/>
          </a:xfrm>
          <a:prstGeom prst="wedgeRoundRectCallout">
            <a:avLst>
              <a:gd name="adj1" fmla="val 69801"/>
              <a:gd name="adj2" fmla="val 133134"/>
              <a:gd name="adj3" fmla="val 16667"/>
            </a:avLst>
          </a:prstGeom>
          <a:solidFill>
            <a:srgbClr val="FFFF99"/>
          </a:solidFill>
          <a:ln w="9525">
            <a:solidFill>
              <a:schemeClr val="bg2"/>
            </a:solidFill>
            <a:miter lim="800000"/>
            <a:headEnd/>
            <a:tailEnd/>
          </a:ln>
        </p:spPr>
        <p:txBody>
          <a:bodyPr wrap="none" anchor="ctr"/>
          <a:lstStyle/>
          <a:p>
            <a:r>
              <a:rPr lang="pl-PL" sz="1200" b="1" dirty="0" err="1" smtClean="0">
                <a:solidFill>
                  <a:schemeClr val="tx1"/>
                </a:solidFill>
                <a:latin typeface="Arial CE" charset="-18"/>
              </a:rPr>
              <a:t>ArcelorMittal</a:t>
            </a:r>
            <a:r>
              <a:rPr lang="pl-PL" sz="1200" b="1" dirty="0" smtClean="0">
                <a:solidFill>
                  <a:schemeClr val="tx1"/>
                </a:solidFill>
                <a:latin typeface="Arial CE" charset="-18"/>
              </a:rPr>
              <a:t> Service Group Sp. z o.o.</a:t>
            </a:r>
          </a:p>
          <a:p>
            <a:r>
              <a:rPr lang="pl-PL" sz="1200" b="1" dirty="0" err="1" smtClean="0">
                <a:solidFill>
                  <a:schemeClr val="tx1"/>
                </a:solidFill>
                <a:latin typeface="Arial CE" charset="-18"/>
              </a:rPr>
              <a:t>Head</a:t>
            </a:r>
            <a:r>
              <a:rPr lang="pl-PL" sz="1200" b="1" dirty="0" smtClean="0">
                <a:solidFill>
                  <a:schemeClr val="tx1"/>
                </a:solidFill>
                <a:latin typeface="Arial CE" charset="-18"/>
              </a:rPr>
              <a:t> Office</a:t>
            </a:r>
          </a:p>
          <a:p>
            <a:r>
              <a:rPr lang="pl-PL" sz="1200" dirty="0" smtClean="0">
                <a:solidFill>
                  <a:schemeClr val="tx1"/>
                </a:solidFill>
                <a:latin typeface="Arial CE" charset="-18"/>
              </a:rPr>
              <a:t>Al. J. Piłsudskiego 92</a:t>
            </a:r>
          </a:p>
          <a:p>
            <a:r>
              <a:rPr lang="pl-PL" sz="1200" dirty="0" smtClean="0">
                <a:solidFill>
                  <a:schemeClr val="tx1"/>
                </a:solidFill>
                <a:latin typeface="Arial CE" charset="-18"/>
              </a:rPr>
              <a:t>41-308 Dąbrowa Górnicza</a:t>
            </a:r>
          </a:p>
          <a:p>
            <a:r>
              <a:rPr lang="pl-PL" sz="1200" dirty="0" err="1" smtClean="0">
                <a:solidFill>
                  <a:schemeClr val="tx1"/>
                </a:solidFill>
                <a:latin typeface="Arial CE" charset="-18"/>
              </a:rPr>
              <a:t>phone</a:t>
            </a:r>
            <a:r>
              <a:rPr lang="pl-PL" sz="1200" dirty="0" smtClean="0">
                <a:solidFill>
                  <a:schemeClr val="tx1"/>
                </a:solidFill>
                <a:latin typeface="Arial CE" charset="-18"/>
              </a:rPr>
              <a:t>  +48 32 7956 100; +48 32 7956 300</a:t>
            </a:r>
          </a:p>
          <a:p>
            <a:r>
              <a:rPr lang="pl-PL" sz="1200" dirty="0" err="1" smtClean="0">
                <a:solidFill>
                  <a:schemeClr val="tx1"/>
                </a:solidFill>
                <a:latin typeface="Arial CE" charset="-18"/>
              </a:rPr>
              <a:t>fax</a:t>
            </a:r>
            <a:r>
              <a:rPr lang="pl-PL" sz="1200" dirty="0" smtClean="0">
                <a:solidFill>
                  <a:schemeClr val="tx1"/>
                </a:solidFill>
                <a:latin typeface="Arial CE" charset="-18"/>
              </a:rPr>
              <a:t>  +48 32 7956 302</a:t>
            </a:r>
            <a:endParaRPr lang="en-US" sz="1200" dirty="0" smtClean="0">
              <a:solidFill>
                <a:schemeClr val="tx1"/>
              </a:solidFill>
              <a:latin typeface="Arial CE" charset="-18"/>
            </a:endParaRPr>
          </a:p>
          <a:p>
            <a:r>
              <a:rPr lang="en-US" sz="1200" dirty="0" smtClean="0">
                <a:solidFill>
                  <a:schemeClr val="tx1"/>
                </a:solidFill>
                <a:latin typeface="Arial CE" charset="-18"/>
                <a:hlinkClick r:id="rId4"/>
              </a:rPr>
              <a:t>www.amservicegroup.pl</a:t>
            </a:r>
            <a:endParaRPr lang="pl-PL" sz="1200" dirty="0" smtClean="0">
              <a:solidFill>
                <a:schemeClr val="tx1"/>
              </a:solidFill>
              <a:latin typeface="Arial CE" charset="-18"/>
            </a:endParaRPr>
          </a:p>
          <a:p>
            <a:r>
              <a:rPr lang="pl-PL" sz="1200" dirty="0" err="1" smtClean="0">
                <a:solidFill>
                  <a:srgbClr val="7030A0"/>
                </a:solidFill>
                <a:latin typeface="Arial CE" charset="-18"/>
              </a:rPr>
              <a:t>a</a:t>
            </a:r>
            <a:r>
              <a:rPr lang="pl-PL" sz="1200" dirty="0" err="1" smtClean="0">
                <a:solidFill>
                  <a:srgbClr val="7030A0"/>
                </a:solidFill>
                <a:latin typeface="Arial CE" charset="-18"/>
              </a:rPr>
              <a:t>msg.marketing@arcelormittal.com</a:t>
            </a:r>
            <a:endParaRPr lang="pl-PL" sz="1200" dirty="0" smtClean="0">
              <a:solidFill>
                <a:srgbClr val="7030A0"/>
              </a:solidFill>
              <a:latin typeface="Arial CE" charset="-18"/>
            </a:endParaRPr>
          </a:p>
          <a:p>
            <a:endParaRPr lang="pl-PL" sz="1200" dirty="0">
              <a:solidFill>
                <a:schemeClr val="tx1"/>
              </a:solidFill>
              <a:latin typeface="Arial CE" charset="-18"/>
            </a:endParaRPr>
          </a:p>
        </p:txBody>
      </p:sp>
      <p:pic>
        <p:nvPicPr>
          <p:cNvPr id="4101" name="Picture 22" descr="ArcelorMittal Service Group v"/>
          <p:cNvPicPr>
            <a:picLocks noChangeAspect="1" noChangeArrowheads="1"/>
          </p:cNvPicPr>
          <p:nvPr/>
        </p:nvPicPr>
        <p:blipFill>
          <a:blip r:embed="rId5" cstate="print"/>
          <a:srcRect/>
          <a:stretch>
            <a:fillRect/>
          </a:stretch>
        </p:blipFill>
        <p:spPr bwMode="auto">
          <a:xfrm>
            <a:off x="6659563" y="404813"/>
            <a:ext cx="2017712" cy="863600"/>
          </a:xfrm>
          <a:prstGeom prst="rect">
            <a:avLst/>
          </a:prstGeom>
          <a:noFill/>
          <a:ln w="9525">
            <a:noFill/>
            <a:miter lim="800000"/>
            <a:headEnd/>
            <a:tailEnd/>
          </a:ln>
        </p:spPr>
      </p:pic>
      <p:sp>
        <p:nvSpPr>
          <p:cNvPr id="343056" name="Rectangle 16"/>
          <p:cNvSpPr>
            <a:spLocks noChangeArrowheads="1"/>
          </p:cNvSpPr>
          <p:nvPr/>
        </p:nvSpPr>
        <p:spPr bwMode="auto">
          <a:xfrm>
            <a:off x="188913" y="138113"/>
            <a:ext cx="8077200" cy="533400"/>
          </a:xfrm>
          <a:prstGeom prst="rect">
            <a:avLst/>
          </a:prstGeom>
          <a:noFill/>
          <a:ln w="9525">
            <a:noFill/>
            <a:miter lim="800000"/>
            <a:headEnd/>
            <a:tailEnd/>
          </a:ln>
          <a:effectLst/>
        </p:spPr>
        <p:txBody>
          <a:bodyPr anchor="ctr"/>
          <a:lstStyle/>
          <a:p>
            <a:pPr>
              <a:spcBef>
                <a:spcPct val="0"/>
              </a:spcBef>
              <a:defRPr/>
            </a:pPr>
            <a:r>
              <a:rPr lang="pl-PL" sz="2000" b="1" dirty="0">
                <a:solidFill>
                  <a:schemeClr val="tx2"/>
                </a:solidFill>
                <a:effectLst>
                  <a:outerShdw blurRad="38100" dist="38100" dir="2700000" algn="tl">
                    <a:srgbClr val="C0C0C0"/>
                  </a:outerShdw>
                </a:effectLst>
                <a:latin typeface="Arial" pitchFamily="34" charset="0"/>
                <a:ea typeface="MS PGothic" charset="-128"/>
              </a:rPr>
              <a:t>GENERAL INFORMATION - LOCATION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14033"/>
                                        </p:tgtEl>
                                        <p:attrNameLst>
                                          <p:attrName>style.visibility</p:attrName>
                                        </p:attrNameLst>
                                      </p:cBhvr>
                                      <p:to>
                                        <p:strVal val="visible"/>
                                      </p:to>
                                    </p:set>
                                    <p:animEffect transition="in" filter="blinds(vertical)">
                                      <p:cBhvr>
                                        <p:cTn id="7" dur="500"/>
                                        <p:tgtEl>
                                          <p:spTgt spid="21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ymbol zastępczy numeru slajdu 5"/>
          <p:cNvSpPr>
            <a:spLocks noGrp="1"/>
          </p:cNvSpPr>
          <p:nvPr>
            <p:ph type="sldNum" sz="quarter" idx="12"/>
          </p:nvPr>
        </p:nvSpPr>
        <p:spPr/>
        <p:txBody>
          <a:bodyPr/>
          <a:lstStyle/>
          <a:p>
            <a:pPr>
              <a:defRPr/>
            </a:pPr>
            <a:fld id="{F4AF3406-FABA-4D19-8840-CD84E605912A}" type="slidenum">
              <a:rPr lang="pl-PL" smtClean="0">
                <a:latin typeface="Arial Unicode MS" pitchFamily="34" charset="-128"/>
              </a:rPr>
              <a:pPr>
                <a:defRPr/>
              </a:pPr>
              <a:t>20</a:t>
            </a:fld>
            <a:endParaRPr lang="pl-PL" smtClean="0">
              <a:latin typeface="Arial Unicode MS" pitchFamily="34" charset="-128"/>
            </a:endParaRPr>
          </a:p>
        </p:txBody>
      </p:sp>
      <p:pic>
        <p:nvPicPr>
          <p:cNvPr id="8196" name="Picture 19"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sp>
        <p:nvSpPr>
          <p:cNvPr id="224273" name="Rectangle 17"/>
          <p:cNvSpPr>
            <a:spLocks noChangeArrowheads="1"/>
          </p:cNvSpPr>
          <p:nvPr/>
        </p:nvSpPr>
        <p:spPr bwMode="auto">
          <a:xfrm>
            <a:off x="323850" y="188913"/>
            <a:ext cx="807720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
        <p:nvSpPr>
          <p:cNvPr id="8201" name="Prostokąt 8"/>
          <p:cNvSpPr>
            <a:spLocks noChangeArrowheads="1"/>
          </p:cNvSpPr>
          <p:nvPr/>
        </p:nvSpPr>
        <p:spPr bwMode="auto">
          <a:xfrm>
            <a:off x="3131840" y="764704"/>
            <a:ext cx="3240088" cy="498475"/>
          </a:xfrm>
          <a:prstGeom prst="rect">
            <a:avLst/>
          </a:prstGeom>
          <a:noFill/>
          <a:ln w="9525">
            <a:noFill/>
            <a:miter lim="800000"/>
            <a:headEnd/>
            <a:tailEnd/>
          </a:ln>
        </p:spPr>
        <p:txBody>
          <a:bodyPr>
            <a:spAutoFit/>
          </a:bodyPr>
          <a:lstStyle/>
          <a:p>
            <a:pPr algn="l"/>
            <a:r>
              <a:rPr lang="pl-PL" sz="1200" b="1" u="sng" dirty="0" err="1" smtClean="0">
                <a:solidFill>
                  <a:srgbClr val="000000"/>
                </a:solidFill>
              </a:rPr>
              <a:t>Tilter</a:t>
            </a:r>
            <a:endParaRPr lang="en-US" sz="1200" b="1" u="sng" dirty="0">
              <a:solidFill>
                <a:srgbClr val="000000"/>
              </a:solidFill>
            </a:endParaRPr>
          </a:p>
          <a:p>
            <a:pPr algn="l"/>
            <a:r>
              <a:rPr lang="en-US" sz="1200" b="1" u="sng" dirty="0">
                <a:solidFill>
                  <a:srgbClr val="000000"/>
                </a:solidFill>
              </a:rPr>
              <a:t>Customer</a:t>
            </a:r>
            <a:r>
              <a:rPr lang="en-US" sz="1200" b="1" dirty="0">
                <a:solidFill>
                  <a:srgbClr val="000000"/>
                </a:solidFill>
              </a:rPr>
              <a:t>: </a:t>
            </a:r>
            <a:r>
              <a:rPr lang="pl-PL" sz="1200" b="1" dirty="0" smtClean="0">
                <a:solidFill>
                  <a:srgbClr val="000000"/>
                </a:solidFill>
              </a:rPr>
              <a:t>Power Plant</a:t>
            </a:r>
            <a:r>
              <a:rPr lang="en-US" sz="1200" b="1" dirty="0" smtClean="0">
                <a:solidFill>
                  <a:srgbClr val="000000"/>
                </a:solidFill>
              </a:rPr>
              <a:t> </a:t>
            </a:r>
            <a:r>
              <a:rPr lang="en-US" sz="1200" b="1" dirty="0">
                <a:solidFill>
                  <a:srgbClr val="000000"/>
                </a:solidFill>
              </a:rPr>
              <a:t>Poland</a:t>
            </a:r>
          </a:p>
        </p:txBody>
      </p:sp>
      <p:pic>
        <p:nvPicPr>
          <p:cNvPr id="1026" name="Picture 2" descr="C:\Users\g000404\Pictures\RIALEX suwnica, wywrotnica\Rialex wywrotnica montaż końcowy\Rialex wywrotnica montaż końcowy 024.jpg"/>
          <p:cNvPicPr>
            <a:picLocks noChangeAspect="1" noChangeArrowheads="1"/>
          </p:cNvPicPr>
          <p:nvPr/>
        </p:nvPicPr>
        <p:blipFill>
          <a:blip r:embed="rId4" cstate="print"/>
          <a:srcRect/>
          <a:stretch>
            <a:fillRect/>
          </a:stretch>
        </p:blipFill>
        <p:spPr bwMode="auto">
          <a:xfrm>
            <a:off x="899592" y="1268760"/>
            <a:ext cx="7068277" cy="5301208"/>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ymbol zastępczy numeru slajdu 5"/>
          <p:cNvSpPr>
            <a:spLocks noGrp="1"/>
          </p:cNvSpPr>
          <p:nvPr>
            <p:ph type="sldNum" sz="quarter" idx="12"/>
          </p:nvPr>
        </p:nvSpPr>
        <p:spPr/>
        <p:txBody>
          <a:bodyPr/>
          <a:lstStyle/>
          <a:p>
            <a:pPr>
              <a:defRPr/>
            </a:pPr>
            <a:fld id="{F4AF3406-FABA-4D19-8840-CD84E605912A}" type="slidenum">
              <a:rPr lang="pl-PL" smtClean="0">
                <a:latin typeface="Arial Unicode MS" pitchFamily="34" charset="-128"/>
              </a:rPr>
              <a:pPr>
                <a:defRPr/>
              </a:pPr>
              <a:t>21</a:t>
            </a:fld>
            <a:endParaRPr lang="pl-PL" smtClean="0">
              <a:latin typeface="Arial Unicode MS" pitchFamily="34" charset="-128"/>
            </a:endParaRPr>
          </a:p>
        </p:txBody>
      </p:sp>
      <p:pic>
        <p:nvPicPr>
          <p:cNvPr id="8196" name="Picture 19"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sp>
        <p:nvSpPr>
          <p:cNvPr id="224273" name="Rectangle 17"/>
          <p:cNvSpPr>
            <a:spLocks noChangeArrowheads="1"/>
          </p:cNvSpPr>
          <p:nvPr/>
        </p:nvSpPr>
        <p:spPr bwMode="auto">
          <a:xfrm>
            <a:off x="323850" y="188913"/>
            <a:ext cx="807720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
        <p:nvSpPr>
          <p:cNvPr id="8201" name="Prostokąt 8"/>
          <p:cNvSpPr>
            <a:spLocks noChangeArrowheads="1"/>
          </p:cNvSpPr>
          <p:nvPr/>
        </p:nvSpPr>
        <p:spPr bwMode="auto">
          <a:xfrm>
            <a:off x="3131840" y="764704"/>
            <a:ext cx="3240088" cy="498475"/>
          </a:xfrm>
          <a:prstGeom prst="rect">
            <a:avLst/>
          </a:prstGeom>
          <a:noFill/>
          <a:ln w="9525">
            <a:noFill/>
            <a:miter lim="800000"/>
            <a:headEnd/>
            <a:tailEnd/>
          </a:ln>
        </p:spPr>
        <p:txBody>
          <a:bodyPr>
            <a:spAutoFit/>
          </a:bodyPr>
          <a:lstStyle/>
          <a:p>
            <a:pPr algn="l"/>
            <a:r>
              <a:rPr lang="pl-PL" sz="1200" b="1" u="sng" dirty="0" smtClean="0">
                <a:solidFill>
                  <a:srgbClr val="000000"/>
                </a:solidFill>
              </a:rPr>
              <a:t>Portal</a:t>
            </a:r>
            <a:endParaRPr lang="en-US" sz="1200" b="1" u="sng" dirty="0">
              <a:solidFill>
                <a:srgbClr val="000000"/>
              </a:solidFill>
            </a:endParaRPr>
          </a:p>
          <a:p>
            <a:pPr algn="l"/>
            <a:r>
              <a:rPr lang="en-US" sz="1200" b="1" u="sng" dirty="0">
                <a:solidFill>
                  <a:srgbClr val="000000"/>
                </a:solidFill>
              </a:rPr>
              <a:t>Customer</a:t>
            </a:r>
            <a:r>
              <a:rPr lang="en-US" sz="1200" b="1" dirty="0">
                <a:solidFill>
                  <a:srgbClr val="000000"/>
                </a:solidFill>
              </a:rPr>
              <a:t>: </a:t>
            </a:r>
            <a:r>
              <a:rPr lang="pl-PL" sz="1200" b="1" dirty="0" smtClean="0">
                <a:solidFill>
                  <a:srgbClr val="000000"/>
                </a:solidFill>
              </a:rPr>
              <a:t>Power Plant</a:t>
            </a:r>
            <a:r>
              <a:rPr lang="en-US" sz="1200" b="1" dirty="0" smtClean="0">
                <a:solidFill>
                  <a:srgbClr val="000000"/>
                </a:solidFill>
              </a:rPr>
              <a:t> </a:t>
            </a:r>
            <a:r>
              <a:rPr lang="en-US" sz="1200" b="1" dirty="0">
                <a:solidFill>
                  <a:srgbClr val="000000"/>
                </a:solidFill>
              </a:rPr>
              <a:t>Poland</a:t>
            </a:r>
          </a:p>
        </p:txBody>
      </p:sp>
      <p:pic>
        <p:nvPicPr>
          <p:cNvPr id="2050" name="Picture 2" descr="C:\Users\g000404\Pictures\RIALEX suwnica, wywrotnica\portal foto\122___05\IMG_0976.JPG"/>
          <p:cNvPicPr>
            <a:picLocks noChangeAspect="1" noChangeArrowheads="1"/>
          </p:cNvPicPr>
          <p:nvPr/>
        </p:nvPicPr>
        <p:blipFill>
          <a:blip r:embed="rId4" cstate="print"/>
          <a:srcRect/>
          <a:stretch>
            <a:fillRect/>
          </a:stretch>
        </p:blipFill>
        <p:spPr bwMode="auto">
          <a:xfrm>
            <a:off x="899592" y="1412776"/>
            <a:ext cx="6972268" cy="5229201"/>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ymbol zastępczy numeru slajdu 5"/>
          <p:cNvSpPr>
            <a:spLocks noGrp="1"/>
          </p:cNvSpPr>
          <p:nvPr>
            <p:ph type="sldNum" sz="quarter" idx="12"/>
          </p:nvPr>
        </p:nvSpPr>
        <p:spPr/>
        <p:txBody>
          <a:bodyPr/>
          <a:lstStyle/>
          <a:p>
            <a:pPr>
              <a:defRPr/>
            </a:pPr>
            <a:fld id="{F4AF3406-FABA-4D19-8840-CD84E605912A}" type="slidenum">
              <a:rPr lang="pl-PL" smtClean="0">
                <a:latin typeface="Arial Unicode MS" pitchFamily="34" charset="-128"/>
              </a:rPr>
              <a:pPr>
                <a:defRPr/>
              </a:pPr>
              <a:t>22</a:t>
            </a:fld>
            <a:endParaRPr lang="pl-PL" smtClean="0">
              <a:latin typeface="Arial Unicode MS" pitchFamily="34" charset="-128"/>
            </a:endParaRPr>
          </a:p>
        </p:txBody>
      </p:sp>
      <p:pic>
        <p:nvPicPr>
          <p:cNvPr id="8196" name="Picture 19"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sp>
        <p:nvSpPr>
          <p:cNvPr id="224273" name="Rectangle 17"/>
          <p:cNvSpPr>
            <a:spLocks noChangeArrowheads="1"/>
          </p:cNvSpPr>
          <p:nvPr/>
        </p:nvSpPr>
        <p:spPr bwMode="auto">
          <a:xfrm>
            <a:off x="323850" y="188913"/>
            <a:ext cx="807720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pic>
        <p:nvPicPr>
          <p:cNvPr id="3074" name="Picture 2" descr="C:\Users\g000404\Pictures\RIALEX suwnica, wywrotnica\RIALEX suwnica - zdjęcia\suwnica 31.10.2014 005.jpg"/>
          <p:cNvPicPr>
            <a:picLocks noChangeAspect="1" noChangeArrowheads="1"/>
          </p:cNvPicPr>
          <p:nvPr/>
        </p:nvPicPr>
        <p:blipFill>
          <a:blip r:embed="rId4" cstate="print"/>
          <a:srcRect/>
          <a:stretch>
            <a:fillRect/>
          </a:stretch>
        </p:blipFill>
        <p:spPr bwMode="auto">
          <a:xfrm>
            <a:off x="971600" y="1340768"/>
            <a:ext cx="7128792" cy="5346594"/>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Łącznik prosty 10"/>
          <p:cNvCxnSpPr/>
          <p:nvPr/>
        </p:nvCxnSpPr>
        <p:spPr>
          <a:xfrm>
            <a:off x="3779838" y="3141663"/>
            <a:ext cx="35290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72" name="Symbol zastępczy numeru slajdu 5"/>
          <p:cNvSpPr>
            <a:spLocks noGrp="1"/>
          </p:cNvSpPr>
          <p:nvPr>
            <p:ph type="sldNum" sz="quarter" idx="12"/>
          </p:nvPr>
        </p:nvSpPr>
        <p:spPr/>
        <p:txBody>
          <a:bodyPr/>
          <a:lstStyle/>
          <a:p>
            <a:pPr>
              <a:defRPr/>
            </a:pPr>
            <a:fld id="{F4AF3406-FABA-4D19-8840-CD84E605912A}" type="slidenum">
              <a:rPr lang="pl-PL" smtClean="0">
                <a:latin typeface="Arial Unicode MS" pitchFamily="34" charset="-128"/>
              </a:rPr>
              <a:pPr>
                <a:defRPr/>
              </a:pPr>
              <a:t>23</a:t>
            </a:fld>
            <a:endParaRPr lang="pl-PL" smtClean="0">
              <a:latin typeface="Arial Unicode MS" pitchFamily="34" charset="-128"/>
            </a:endParaRPr>
          </a:p>
        </p:txBody>
      </p:sp>
      <p:pic>
        <p:nvPicPr>
          <p:cNvPr id="8196" name="Picture 19"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pic>
        <p:nvPicPr>
          <p:cNvPr id="8197" name="Picture 20"/>
          <p:cNvPicPr>
            <a:picLocks noChangeAspect="1" noChangeArrowheads="1"/>
          </p:cNvPicPr>
          <p:nvPr/>
        </p:nvPicPr>
        <p:blipFill>
          <a:blip r:embed="rId4" cstate="print"/>
          <a:srcRect/>
          <a:stretch>
            <a:fillRect/>
          </a:stretch>
        </p:blipFill>
        <p:spPr bwMode="auto">
          <a:xfrm>
            <a:off x="323850" y="1628775"/>
            <a:ext cx="4032250" cy="2520950"/>
          </a:xfrm>
          <a:prstGeom prst="rect">
            <a:avLst/>
          </a:prstGeom>
          <a:noFill/>
          <a:ln w="9525" algn="ctr">
            <a:noFill/>
            <a:miter lim="800000"/>
            <a:headEnd/>
            <a:tailEnd/>
          </a:ln>
        </p:spPr>
      </p:pic>
      <p:pic>
        <p:nvPicPr>
          <p:cNvPr id="8198" name="Picture 21"/>
          <p:cNvPicPr>
            <a:picLocks noChangeAspect="1" noChangeArrowheads="1"/>
          </p:cNvPicPr>
          <p:nvPr/>
        </p:nvPicPr>
        <p:blipFill>
          <a:blip r:embed="rId5" cstate="print"/>
          <a:srcRect/>
          <a:stretch>
            <a:fillRect/>
          </a:stretch>
        </p:blipFill>
        <p:spPr bwMode="auto">
          <a:xfrm>
            <a:off x="4932363" y="3716338"/>
            <a:ext cx="3527425" cy="2928937"/>
          </a:xfrm>
          <a:prstGeom prst="rect">
            <a:avLst/>
          </a:prstGeom>
          <a:noFill/>
          <a:ln w="9525" algn="ctr">
            <a:noFill/>
            <a:miter lim="800000"/>
            <a:headEnd/>
            <a:tailEnd/>
          </a:ln>
        </p:spPr>
      </p:pic>
      <p:sp>
        <p:nvSpPr>
          <p:cNvPr id="224273" name="Rectangle 17"/>
          <p:cNvSpPr>
            <a:spLocks noChangeArrowheads="1"/>
          </p:cNvSpPr>
          <p:nvPr/>
        </p:nvSpPr>
        <p:spPr bwMode="auto">
          <a:xfrm>
            <a:off x="323850" y="188913"/>
            <a:ext cx="807720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
        <p:nvSpPr>
          <p:cNvPr id="8200" name="Prostokąt 9"/>
          <p:cNvSpPr>
            <a:spLocks noChangeArrowheads="1"/>
          </p:cNvSpPr>
          <p:nvPr/>
        </p:nvSpPr>
        <p:spPr bwMode="auto">
          <a:xfrm>
            <a:off x="395288" y="4365625"/>
            <a:ext cx="4319587" cy="1643063"/>
          </a:xfrm>
          <a:prstGeom prst="rect">
            <a:avLst/>
          </a:prstGeom>
          <a:noFill/>
          <a:ln w="9525">
            <a:noFill/>
            <a:miter lim="800000"/>
            <a:headEnd/>
            <a:tailEnd/>
          </a:ln>
        </p:spPr>
        <p:txBody>
          <a:bodyPr>
            <a:spAutoFit/>
          </a:bodyPr>
          <a:lstStyle/>
          <a:p>
            <a:pPr algn="just"/>
            <a:r>
              <a:rPr lang="en-GB" sz="1200" b="1">
                <a:solidFill>
                  <a:srgbClr val="FF0000"/>
                </a:solidFill>
              </a:rPr>
              <a:t>Ladle transfer cars</a:t>
            </a:r>
            <a:r>
              <a:rPr lang="en-US" sz="1200" b="1">
                <a:solidFill>
                  <a:srgbClr val="FF0000"/>
                </a:solidFill>
              </a:rPr>
              <a:t> </a:t>
            </a:r>
            <a:r>
              <a:rPr lang="en-US" sz="1200">
                <a:solidFill>
                  <a:srgbClr val="000000"/>
                </a:solidFill>
              </a:rPr>
              <a:t>-</a:t>
            </a:r>
            <a:r>
              <a:rPr lang="en-GB" sz="1200">
                <a:solidFill>
                  <a:srgbClr val="000000"/>
                </a:solidFill>
              </a:rPr>
              <a:t> for transport of ladles Q200-Q500 Mg</a:t>
            </a:r>
            <a:r>
              <a:rPr lang="pl-PL" sz="1200">
                <a:solidFill>
                  <a:srgbClr val="000000"/>
                </a:solidFill>
              </a:rPr>
              <a:t>,</a:t>
            </a:r>
            <a:r>
              <a:rPr lang="en-GB" sz="1200">
                <a:solidFill>
                  <a:srgbClr val="000000"/>
                </a:solidFill>
              </a:rPr>
              <a:t> equipped with complete power transmission and steering</a:t>
            </a:r>
            <a:r>
              <a:rPr lang="pl-PL" sz="1200">
                <a:solidFill>
                  <a:srgbClr val="000000"/>
                </a:solidFill>
              </a:rPr>
              <a:t> </a:t>
            </a:r>
            <a:r>
              <a:rPr lang="en-GB" sz="1200">
                <a:solidFill>
                  <a:srgbClr val="000000"/>
                </a:solidFill>
              </a:rPr>
              <a:t>system, with weighting system (Schenck), heat</a:t>
            </a:r>
            <a:r>
              <a:rPr lang="pl-PL" sz="1200">
                <a:solidFill>
                  <a:srgbClr val="000000"/>
                </a:solidFill>
              </a:rPr>
              <a:t>ing</a:t>
            </a:r>
            <a:r>
              <a:rPr lang="en-GB" sz="1200">
                <a:solidFill>
                  <a:srgbClr val="000000"/>
                </a:solidFill>
              </a:rPr>
              <a:t> system and  power supply system.</a:t>
            </a:r>
            <a:endParaRPr lang="pl-PL" sz="1200">
              <a:solidFill>
                <a:srgbClr val="000000"/>
              </a:solidFill>
            </a:endParaRPr>
          </a:p>
          <a:p>
            <a:pPr algn="just"/>
            <a:r>
              <a:rPr lang="en-GB" sz="1200">
                <a:solidFill>
                  <a:srgbClr val="000000"/>
                </a:solidFill>
              </a:rPr>
              <a:t>The range of activities covers production of ladle transfer cars together with cooperating systems.</a:t>
            </a:r>
            <a:endParaRPr lang="pl-PL" sz="1200">
              <a:solidFill>
                <a:srgbClr val="000000"/>
              </a:solidFill>
            </a:endParaRPr>
          </a:p>
          <a:p>
            <a:pPr algn="just"/>
            <a:r>
              <a:rPr lang="en-GB" sz="1200">
                <a:solidFill>
                  <a:srgbClr val="000000"/>
                </a:solidFill>
              </a:rPr>
              <a:t>AMSG produces transfer cars for transport of hot metal and steel ladles</a:t>
            </a:r>
            <a:r>
              <a:rPr lang="pl-PL" sz="1200">
                <a:solidFill>
                  <a:srgbClr val="000000"/>
                </a:solidFill>
              </a:rPr>
              <a:t> and</a:t>
            </a:r>
            <a:r>
              <a:rPr lang="en-GB" sz="1200">
                <a:solidFill>
                  <a:srgbClr val="000000"/>
                </a:solidFill>
              </a:rPr>
              <a:t> two-ladle cars for metallurgical processes.</a:t>
            </a:r>
            <a:endParaRPr lang="pl-PL" sz="1200">
              <a:solidFill>
                <a:srgbClr val="000000"/>
              </a:solidFill>
            </a:endParaRPr>
          </a:p>
        </p:txBody>
      </p:sp>
      <p:sp>
        <p:nvSpPr>
          <p:cNvPr id="8201" name="Prostokąt 8"/>
          <p:cNvSpPr>
            <a:spLocks noChangeArrowheads="1"/>
          </p:cNvSpPr>
          <p:nvPr/>
        </p:nvSpPr>
        <p:spPr bwMode="auto">
          <a:xfrm>
            <a:off x="4572000" y="2492375"/>
            <a:ext cx="3240088" cy="498475"/>
          </a:xfrm>
          <a:prstGeom prst="rect">
            <a:avLst/>
          </a:prstGeom>
          <a:noFill/>
          <a:ln w="9525">
            <a:noFill/>
            <a:miter lim="800000"/>
            <a:headEnd/>
            <a:tailEnd/>
          </a:ln>
        </p:spPr>
        <p:txBody>
          <a:bodyPr>
            <a:spAutoFit/>
          </a:bodyPr>
          <a:lstStyle/>
          <a:p>
            <a:pPr algn="l"/>
            <a:r>
              <a:rPr lang="en-US" sz="1200" b="1" u="sng">
                <a:solidFill>
                  <a:srgbClr val="000000"/>
                </a:solidFill>
              </a:rPr>
              <a:t>Ladle transfer car</a:t>
            </a:r>
          </a:p>
          <a:p>
            <a:pPr algn="l"/>
            <a:r>
              <a:rPr lang="en-US" sz="1200" b="1" u="sng">
                <a:solidFill>
                  <a:srgbClr val="000000"/>
                </a:solidFill>
              </a:rPr>
              <a:t>Customer</a:t>
            </a:r>
            <a:r>
              <a:rPr lang="en-US" sz="1200" b="1">
                <a:solidFill>
                  <a:srgbClr val="000000"/>
                </a:solidFill>
              </a:rPr>
              <a:t>: ArcelorMittal Poland</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A3814FA-2A46-40BD-B66A-E82AE9B1F97E}" type="slidenum">
              <a:rPr lang="pl-PL" smtClean="0"/>
              <a:pPr>
                <a:defRPr/>
              </a:pPr>
              <a:t>24</a:t>
            </a:fld>
            <a:endParaRPr lang="pl-PL"/>
          </a:p>
        </p:txBody>
      </p:sp>
      <p:sp>
        <p:nvSpPr>
          <p:cNvPr id="3" name="Rectangle 16"/>
          <p:cNvSpPr>
            <a:spLocks noChangeArrowheads="1"/>
          </p:cNvSpPr>
          <p:nvPr/>
        </p:nvSpPr>
        <p:spPr bwMode="auto">
          <a:xfrm>
            <a:off x="251520" y="476672"/>
            <a:ext cx="6157192" cy="533400"/>
          </a:xfrm>
          <a:prstGeom prst="rect">
            <a:avLst/>
          </a:prstGeom>
          <a:noFill/>
          <a:ln w="9525">
            <a:noFill/>
            <a:miter lim="800000"/>
            <a:headEnd/>
            <a:tailEnd/>
          </a:ln>
          <a:effectLst/>
        </p:spPr>
        <p:txBody>
          <a:bodyPr anchor="ctr"/>
          <a:lstStyle/>
          <a:p>
            <a:pPr>
              <a:defRPr/>
            </a:pPr>
            <a:r>
              <a:rPr lang="en-US" sz="2000" b="1" dirty="0" smtClean="0">
                <a:solidFill>
                  <a:schemeClr val="tx2"/>
                </a:solidFill>
                <a:effectLst>
                  <a:outerShdw blurRad="38100" dist="38100" dir="2700000" algn="tl">
                    <a:srgbClr val="000000">
                      <a:alpha val="43137"/>
                    </a:srgbClr>
                  </a:outerShdw>
                </a:effectLst>
                <a:ea typeface="MS PGothic" charset="-128"/>
              </a:rPr>
              <a:t>STEEL STRUCTURES – WELDED STRUCTURES</a:t>
            </a:r>
            <a:endParaRPr lang="pl-PL" sz="2000" b="1" dirty="0" smtClean="0">
              <a:solidFill>
                <a:schemeClr val="tx2"/>
              </a:solidFill>
              <a:effectLst>
                <a:outerShdw blurRad="38100" dist="38100" dir="2700000" algn="tl">
                  <a:srgbClr val="000000">
                    <a:alpha val="43137"/>
                  </a:srgbClr>
                </a:outerShdw>
              </a:effectLst>
              <a:ea typeface="MS PGothic" charset="-128"/>
            </a:endParaRPr>
          </a:p>
          <a:p>
            <a:pPr>
              <a:defRPr/>
            </a:pPr>
            <a:endParaRPr lang="pl-PL" sz="1900" b="1" dirty="0">
              <a:solidFill>
                <a:schemeClr val="tx2"/>
              </a:solidFill>
              <a:effectLst>
                <a:outerShdw blurRad="38100" dist="38100" dir="2700000" algn="tl">
                  <a:srgbClr val="C0C0C0"/>
                </a:outerShdw>
              </a:effectLst>
              <a:latin typeface="Arial" pitchFamily="34" charset="0"/>
              <a:ea typeface="MS PGothic" charset="-128"/>
            </a:endParaRPr>
          </a:p>
        </p:txBody>
      </p:sp>
      <p:pic>
        <p:nvPicPr>
          <p:cNvPr id="38916" name="Obraz 3" descr="P1000350.JPG"/>
          <p:cNvPicPr>
            <a:picLocks noChangeAspect="1"/>
          </p:cNvPicPr>
          <p:nvPr/>
        </p:nvPicPr>
        <p:blipFill>
          <a:blip r:embed="rId2" cstate="print"/>
          <a:srcRect/>
          <a:stretch>
            <a:fillRect/>
          </a:stretch>
        </p:blipFill>
        <p:spPr bwMode="auto">
          <a:xfrm>
            <a:off x="179512" y="1412776"/>
            <a:ext cx="5472608" cy="5226025"/>
          </a:xfrm>
          <a:prstGeom prst="rect">
            <a:avLst/>
          </a:prstGeom>
          <a:noFill/>
          <a:ln w="9525">
            <a:noFill/>
            <a:miter lim="800000"/>
            <a:headEnd/>
            <a:tailEnd/>
          </a:ln>
        </p:spPr>
      </p:pic>
      <p:pic>
        <p:nvPicPr>
          <p:cNvPr id="38917" name="Picture 26" descr="ArcelorMittal Service Group v"/>
          <p:cNvPicPr>
            <a:picLocks noChangeAspect="1" noChangeArrowheads="1"/>
          </p:cNvPicPr>
          <p:nvPr/>
        </p:nvPicPr>
        <p:blipFill>
          <a:blip r:embed="rId3" cstate="print"/>
          <a:srcRect/>
          <a:stretch>
            <a:fillRect/>
          </a:stretch>
        </p:blipFill>
        <p:spPr bwMode="auto">
          <a:xfrm>
            <a:off x="6251575" y="260350"/>
            <a:ext cx="2524125" cy="1081088"/>
          </a:xfrm>
          <a:prstGeom prst="rect">
            <a:avLst/>
          </a:prstGeom>
          <a:noFill/>
          <a:ln w="9525">
            <a:noFill/>
            <a:miter lim="800000"/>
            <a:headEnd/>
            <a:tailEnd/>
          </a:ln>
        </p:spPr>
      </p:pic>
      <p:sp>
        <p:nvSpPr>
          <p:cNvPr id="6" name="Prostokąt 5"/>
          <p:cNvSpPr/>
          <p:nvPr/>
        </p:nvSpPr>
        <p:spPr>
          <a:xfrm>
            <a:off x="5868144" y="2348880"/>
            <a:ext cx="3096344" cy="941796"/>
          </a:xfrm>
          <a:prstGeom prst="rect">
            <a:avLst/>
          </a:prstGeom>
        </p:spPr>
        <p:txBody>
          <a:bodyPr wrap="square">
            <a:spAutoFit/>
          </a:bodyPr>
          <a:lstStyle/>
          <a:p>
            <a:pPr algn="l"/>
            <a:r>
              <a:rPr lang="en-US" sz="1200" b="1" u="sng" dirty="0" smtClean="0">
                <a:solidFill>
                  <a:srgbClr val="000000"/>
                </a:solidFill>
              </a:rPr>
              <a:t> </a:t>
            </a:r>
            <a:r>
              <a:rPr lang="pl-PL" sz="1200" b="1" u="sng" dirty="0" smtClean="0">
                <a:solidFill>
                  <a:srgbClr val="000000"/>
                </a:solidFill>
              </a:rPr>
              <a:t>G</a:t>
            </a:r>
            <a:r>
              <a:rPr lang="en-US" sz="1200" b="1" u="sng" dirty="0" smtClean="0">
                <a:solidFill>
                  <a:srgbClr val="000000"/>
                </a:solidFill>
              </a:rPr>
              <a:t>as</a:t>
            </a:r>
            <a:r>
              <a:rPr lang="pl-PL" sz="1200" b="1" u="sng" dirty="0" smtClean="0">
                <a:solidFill>
                  <a:srgbClr val="000000"/>
                </a:solidFill>
              </a:rPr>
              <a:t> </a:t>
            </a:r>
            <a:r>
              <a:rPr lang="pl-PL" sz="1200" b="1" u="sng" dirty="0" err="1" smtClean="0">
                <a:solidFill>
                  <a:srgbClr val="000000"/>
                </a:solidFill>
              </a:rPr>
              <a:t>cleaning</a:t>
            </a:r>
            <a:r>
              <a:rPr lang="pl-PL" sz="1200" b="1" u="sng" dirty="0" smtClean="0">
                <a:solidFill>
                  <a:srgbClr val="000000"/>
                </a:solidFill>
              </a:rPr>
              <a:t> </a:t>
            </a:r>
            <a:r>
              <a:rPr lang="pl-PL" sz="1200" b="1" u="sng" dirty="0" err="1" smtClean="0">
                <a:solidFill>
                  <a:srgbClr val="000000"/>
                </a:solidFill>
              </a:rPr>
              <a:t>installation</a:t>
            </a:r>
            <a:r>
              <a:rPr lang="en-US" sz="1200" b="1" u="sng" dirty="0" smtClean="0">
                <a:solidFill>
                  <a:srgbClr val="000000"/>
                </a:solidFill>
              </a:rPr>
              <a:t> </a:t>
            </a:r>
          </a:p>
          <a:p>
            <a:pPr algn="l"/>
            <a:r>
              <a:rPr lang="en-US" sz="1200" b="1" u="sng" dirty="0" smtClean="0">
                <a:solidFill>
                  <a:srgbClr val="000000"/>
                </a:solidFill>
              </a:rPr>
              <a:t>Customer</a:t>
            </a:r>
            <a:r>
              <a:rPr lang="en-US" sz="1200" b="1" dirty="0" smtClean="0">
                <a:solidFill>
                  <a:srgbClr val="000000"/>
                </a:solidFill>
              </a:rPr>
              <a:t>: </a:t>
            </a:r>
            <a:r>
              <a:rPr lang="en-US" sz="1200" b="1" dirty="0" err="1" smtClean="0">
                <a:solidFill>
                  <a:srgbClr val="000000"/>
                </a:solidFill>
              </a:rPr>
              <a:t>ArcelorMittal</a:t>
            </a:r>
            <a:r>
              <a:rPr lang="en-US" sz="1200" b="1" dirty="0" smtClean="0">
                <a:solidFill>
                  <a:srgbClr val="000000"/>
                </a:solidFill>
              </a:rPr>
              <a:t> Bremen</a:t>
            </a:r>
          </a:p>
          <a:p>
            <a:pPr algn="l"/>
            <a:r>
              <a:rPr lang="pl-PL" sz="1200" dirty="0" err="1" smtClean="0">
                <a:solidFill>
                  <a:srgbClr val="000000"/>
                </a:solidFill>
              </a:rPr>
              <a:t>Wei</a:t>
            </a:r>
            <a:r>
              <a:rPr lang="en-US" sz="1200" dirty="0" err="1" smtClean="0">
                <a:solidFill>
                  <a:srgbClr val="000000"/>
                </a:solidFill>
              </a:rPr>
              <a:t>gth</a:t>
            </a:r>
            <a:r>
              <a:rPr lang="en-US" sz="1200" dirty="0" smtClean="0">
                <a:solidFill>
                  <a:srgbClr val="000000"/>
                </a:solidFill>
              </a:rPr>
              <a:t>: </a:t>
            </a:r>
            <a:r>
              <a:rPr lang="pl-PL" sz="1200" dirty="0" smtClean="0">
                <a:solidFill>
                  <a:srgbClr val="000000"/>
                </a:solidFill>
              </a:rPr>
              <a:t>300</a:t>
            </a:r>
            <a:r>
              <a:rPr lang="en-US" sz="1200" dirty="0" smtClean="0">
                <a:solidFill>
                  <a:srgbClr val="000000"/>
                </a:solidFill>
              </a:rPr>
              <a:t> </a:t>
            </a:r>
            <a:r>
              <a:rPr lang="pl-PL" sz="1200" dirty="0" smtClean="0">
                <a:solidFill>
                  <a:srgbClr val="000000"/>
                </a:solidFill>
              </a:rPr>
              <a:t>000 kg</a:t>
            </a:r>
            <a:endParaRPr lang="en-US" sz="1200" dirty="0" smtClean="0">
              <a:solidFill>
                <a:srgbClr val="000000"/>
              </a:solidFill>
            </a:endParaRPr>
          </a:p>
          <a:p>
            <a:pPr algn="l"/>
            <a:r>
              <a:rPr lang="en-US" sz="1200" dirty="0" smtClean="0">
                <a:solidFill>
                  <a:srgbClr val="000000"/>
                </a:solidFill>
              </a:rPr>
              <a:t>Diam. 2000 mm</a:t>
            </a:r>
            <a:r>
              <a:rPr lang="pl-PL" sz="1200" dirty="0" smtClean="0">
                <a:solidFill>
                  <a:srgbClr val="000000"/>
                </a:solidFill>
              </a:rPr>
              <a:t> x12000 x10mm</a:t>
            </a:r>
            <a:endParaRPr lang="en-US" sz="1200" dirty="0" smtClean="0">
              <a:solidFill>
                <a:srgbClr val="000000"/>
              </a:solidFill>
            </a:endParaRPr>
          </a:p>
        </p:txBody>
      </p:sp>
      <p:cxnSp>
        <p:nvCxnSpPr>
          <p:cNvPr id="7" name="Łącznik prosty 6"/>
          <p:cNvCxnSpPr/>
          <p:nvPr/>
        </p:nvCxnSpPr>
        <p:spPr>
          <a:xfrm>
            <a:off x="5652120" y="3717032"/>
            <a:ext cx="33123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Łącznik prosty 12"/>
          <p:cNvCxnSpPr/>
          <p:nvPr/>
        </p:nvCxnSpPr>
        <p:spPr>
          <a:xfrm>
            <a:off x="2411413" y="5732463"/>
            <a:ext cx="35290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2987675" y="2924175"/>
            <a:ext cx="35290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9D164ACA-A237-4E80-8825-30AB4CCE68F4}" type="slidenum">
              <a:rPr lang="pl-PL" smtClean="0"/>
              <a:pPr>
                <a:defRPr/>
              </a:pPr>
              <a:t>25</a:t>
            </a:fld>
            <a:endParaRPr lang="pl-PL"/>
          </a:p>
        </p:txBody>
      </p:sp>
      <p:pic>
        <p:nvPicPr>
          <p:cNvPr id="10245" name="Picture 19" descr="ArcelorMittal Service Group v"/>
          <p:cNvPicPr>
            <a:picLocks noChangeAspect="1" noChangeArrowheads="1"/>
          </p:cNvPicPr>
          <p:nvPr/>
        </p:nvPicPr>
        <p:blipFill>
          <a:blip r:embed="rId2" cstate="print"/>
          <a:srcRect/>
          <a:stretch>
            <a:fillRect/>
          </a:stretch>
        </p:blipFill>
        <p:spPr bwMode="auto">
          <a:xfrm>
            <a:off x="6491288" y="404813"/>
            <a:ext cx="2185987" cy="936625"/>
          </a:xfrm>
          <a:prstGeom prst="rect">
            <a:avLst/>
          </a:prstGeom>
          <a:noFill/>
          <a:ln w="9525">
            <a:noFill/>
            <a:miter lim="800000"/>
            <a:headEnd/>
            <a:tailEnd/>
          </a:ln>
        </p:spPr>
      </p:pic>
      <p:pic>
        <p:nvPicPr>
          <p:cNvPr id="10246" name="Picture 3"/>
          <p:cNvPicPr>
            <a:picLocks noChangeAspect="1" noChangeArrowheads="1"/>
          </p:cNvPicPr>
          <p:nvPr/>
        </p:nvPicPr>
        <p:blipFill>
          <a:blip r:embed="rId3" cstate="print"/>
          <a:srcRect/>
          <a:stretch>
            <a:fillRect/>
          </a:stretch>
        </p:blipFill>
        <p:spPr bwMode="auto">
          <a:xfrm>
            <a:off x="4860032" y="3645024"/>
            <a:ext cx="3645793" cy="2660526"/>
          </a:xfrm>
          <a:prstGeom prst="rect">
            <a:avLst/>
          </a:prstGeom>
          <a:noFill/>
          <a:ln w="9525" algn="ctr">
            <a:noFill/>
            <a:miter lim="800000"/>
            <a:headEnd/>
            <a:tailEnd/>
          </a:ln>
        </p:spPr>
      </p:pic>
      <p:sp>
        <p:nvSpPr>
          <p:cNvPr id="10248" name="pole tekstowe 8"/>
          <p:cNvSpPr txBox="1">
            <a:spLocks noChangeArrowheads="1"/>
          </p:cNvSpPr>
          <p:nvPr/>
        </p:nvSpPr>
        <p:spPr bwMode="auto">
          <a:xfrm>
            <a:off x="4356100" y="1484313"/>
            <a:ext cx="3960813" cy="720197"/>
          </a:xfrm>
          <a:prstGeom prst="rect">
            <a:avLst/>
          </a:prstGeom>
          <a:noFill/>
          <a:ln w="9525">
            <a:noFill/>
            <a:miter lim="800000"/>
            <a:headEnd/>
            <a:tailEnd/>
          </a:ln>
        </p:spPr>
        <p:txBody>
          <a:bodyPr>
            <a:spAutoFit/>
          </a:bodyPr>
          <a:lstStyle/>
          <a:p>
            <a:pPr algn="l"/>
            <a:r>
              <a:rPr lang="en-US" sz="1200" b="1" u="sng" dirty="0" err="1">
                <a:solidFill>
                  <a:srgbClr val="000000"/>
                </a:solidFill>
              </a:rPr>
              <a:t>Dedusting</a:t>
            </a:r>
            <a:r>
              <a:rPr lang="en-US" sz="1200" b="1" u="sng" dirty="0">
                <a:solidFill>
                  <a:srgbClr val="000000"/>
                </a:solidFill>
              </a:rPr>
              <a:t> pipeline and gas cleaning </a:t>
            </a:r>
            <a:r>
              <a:rPr lang="en-US" sz="1200" b="1" u="sng" dirty="0" err="1">
                <a:solidFill>
                  <a:srgbClr val="000000"/>
                </a:solidFill>
              </a:rPr>
              <a:t>instalation</a:t>
            </a:r>
            <a:endParaRPr lang="en-US" sz="1200" b="1" u="sng" dirty="0">
              <a:solidFill>
                <a:srgbClr val="000000"/>
              </a:solidFill>
            </a:endParaRP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Bremen</a:t>
            </a:r>
          </a:p>
          <a:p>
            <a:pPr algn="l"/>
            <a:r>
              <a:rPr lang="pl-PL" sz="1200" dirty="0" err="1" smtClean="0">
                <a:solidFill>
                  <a:srgbClr val="000000"/>
                </a:solidFill>
              </a:rPr>
              <a:t>Wei</a:t>
            </a:r>
            <a:r>
              <a:rPr lang="en-US" sz="1200" dirty="0" err="1" smtClean="0">
                <a:solidFill>
                  <a:srgbClr val="000000"/>
                </a:solidFill>
              </a:rPr>
              <a:t>gth</a:t>
            </a:r>
            <a:r>
              <a:rPr lang="en-US" sz="1200" dirty="0">
                <a:solidFill>
                  <a:srgbClr val="000000"/>
                </a:solidFill>
              </a:rPr>
              <a:t>: </a:t>
            </a:r>
            <a:r>
              <a:rPr lang="en-US" sz="1200" dirty="0" smtClean="0">
                <a:solidFill>
                  <a:srgbClr val="000000"/>
                </a:solidFill>
              </a:rPr>
              <a:t>1</a:t>
            </a:r>
            <a:r>
              <a:rPr lang="pl-PL" sz="1200" dirty="0" smtClean="0">
                <a:solidFill>
                  <a:srgbClr val="000000"/>
                </a:solidFill>
              </a:rPr>
              <a:t> </a:t>
            </a:r>
            <a:r>
              <a:rPr lang="en-US" sz="1200" dirty="0" smtClean="0">
                <a:solidFill>
                  <a:srgbClr val="000000"/>
                </a:solidFill>
              </a:rPr>
              <a:t>200 </a:t>
            </a:r>
            <a:r>
              <a:rPr lang="pl-PL" sz="1200" dirty="0" smtClean="0">
                <a:solidFill>
                  <a:srgbClr val="000000"/>
                </a:solidFill>
              </a:rPr>
              <a:t>000 kg</a:t>
            </a:r>
            <a:endParaRPr lang="en-US" sz="1200" dirty="0" smtClean="0">
              <a:solidFill>
                <a:srgbClr val="000000"/>
              </a:solidFill>
            </a:endParaRPr>
          </a:p>
        </p:txBody>
      </p:sp>
      <p:sp>
        <p:nvSpPr>
          <p:cNvPr id="10249" name="pole tekstowe 10"/>
          <p:cNvSpPr txBox="1">
            <a:spLocks noChangeArrowheads="1"/>
          </p:cNvSpPr>
          <p:nvPr/>
        </p:nvSpPr>
        <p:spPr bwMode="auto">
          <a:xfrm>
            <a:off x="2339975" y="4292600"/>
            <a:ext cx="2663825" cy="1163395"/>
          </a:xfrm>
          <a:prstGeom prst="rect">
            <a:avLst/>
          </a:prstGeom>
          <a:noFill/>
          <a:ln w="9525">
            <a:noFill/>
            <a:miter lim="800000"/>
            <a:headEnd/>
            <a:tailEnd/>
          </a:ln>
        </p:spPr>
        <p:txBody>
          <a:bodyPr>
            <a:spAutoFit/>
          </a:bodyPr>
          <a:lstStyle/>
          <a:p>
            <a:pPr algn="l"/>
            <a:r>
              <a:rPr lang="en-US" sz="1200" b="1" u="sng" dirty="0">
                <a:solidFill>
                  <a:srgbClr val="000000"/>
                </a:solidFill>
              </a:rPr>
              <a:t>Gas pipeline</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Gent</a:t>
            </a:r>
          </a:p>
          <a:p>
            <a:pPr algn="l"/>
            <a:r>
              <a:rPr lang="en-US" sz="1200" dirty="0">
                <a:solidFill>
                  <a:srgbClr val="000000"/>
                </a:solidFill>
              </a:rPr>
              <a:t>Diam. 2500 mm</a:t>
            </a:r>
          </a:p>
          <a:p>
            <a:pPr algn="l"/>
            <a:r>
              <a:rPr lang="en-US" sz="1200" dirty="0">
                <a:solidFill>
                  <a:srgbClr val="000000"/>
                </a:solidFill>
              </a:rPr>
              <a:t>Length: 16000 mm</a:t>
            </a:r>
          </a:p>
          <a:p>
            <a:pPr algn="l"/>
            <a:r>
              <a:rPr lang="en-US" sz="1200" dirty="0">
                <a:solidFill>
                  <a:srgbClr val="000000"/>
                </a:solidFill>
              </a:rPr>
              <a:t>Thickness: 12 mm </a:t>
            </a:r>
          </a:p>
        </p:txBody>
      </p:sp>
      <p:sp>
        <p:nvSpPr>
          <p:cNvPr id="3" name="Rectangle 17"/>
          <p:cNvSpPr>
            <a:spLocks noChangeArrowheads="1"/>
          </p:cNvSpPr>
          <p:nvPr/>
        </p:nvSpPr>
        <p:spPr bwMode="auto">
          <a:xfrm>
            <a:off x="323850" y="333375"/>
            <a:ext cx="7272338"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pic>
        <p:nvPicPr>
          <p:cNvPr id="2050" name="Picture 2" descr="C:\Users\g000404\Documents\D\Moje obrazy\marzec+maj Brema\DSC03411.JPG"/>
          <p:cNvPicPr>
            <a:picLocks noChangeAspect="1" noChangeArrowheads="1"/>
          </p:cNvPicPr>
          <p:nvPr/>
        </p:nvPicPr>
        <p:blipFill>
          <a:blip r:embed="rId4" cstate="print"/>
          <a:srcRect/>
          <a:stretch>
            <a:fillRect/>
          </a:stretch>
        </p:blipFill>
        <p:spPr bwMode="auto">
          <a:xfrm>
            <a:off x="179512" y="836712"/>
            <a:ext cx="4176464" cy="3384376"/>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4786313" y="6000750"/>
            <a:ext cx="3643312" cy="369888"/>
          </a:xfrm>
          <a:prstGeom prst="rect">
            <a:avLst/>
          </a:prstGeom>
          <a:noFill/>
        </p:spPr>
        <p:txBody>
          <a:bodyPr>
            <a:spAutoFit/>
          </a:bodyPr>
          <a:lstStyle/>
          <a:p>
            <a:pPr fontAlgn="auto">
              <a:spcBef>
                <a:spcPts val="0"/>
              </a:spcBef>
              <a:spcAft>
                <a:spcPts val="0"/>
              </a:spcAft>
              <a:defRPr/>
            </a:pPr>
            <a:r>
              <a:rPr lang="pl-PL" dirty="0">
                <a:solidFill>
                  <a:schemeClr val="bg1">
                    <a:lumMod val="95000"/>
                    <a:lumOff val="5000"/>
                  </a:schemeClr>
                </a:solidFill>
                <a:latin typeface="+mn-lt"/>
              </a:rPr>
              <a:t>Fragment of </a:t>
            </a:r>
            <a:r>
              <a:rPr lang="pl-PL" dirty="0" err="1">
                <a:solidFill>
                  <a:schemeClr val="bg1">
                    <a:lumMod val="95000"/>
                    <a:lumOff val="5000"/>
                  </a:schemeClr>
                </a:solidFill>
                <a:latin typeface="+mn-lt"/>
              </a:rPr>
              <a:t>Trunniong</a:t>
            </a:r>
            <a:r>
              <a:rPr lang="pl-PL" dirty="0">
                <a:solidFill>
                  <a:schemeClr val="bg1">
                    <a:lumMod val="95000"/>
                    <a:lumOff val="5000"/>
                  </a:schemeClr>
                </a:solidFill>
                <a:latin typeface="+mn-lt"/>
              </a:rPr>
              <a:t> ring</a:t>
            </a:r>
          </a:p>
        </p:txBody>
      </p:sp>
      <p:cxnSp>
        <p:nvCxnSpPr>
          <p:cNvPr id="7" name="Łącznik prosty 6"/>
          <p:cNvCxnSpPr/>
          <p:nvPr/>
        </p:nvCxnSpPr>
        <p:spPr>
          <a:xfrm rot="10800000">
            <a:off x="4500563" y="6357938"/>
            <a:ext cx="32146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41" name="Picture 5" descr="ArcelorMittal Service Group v"/>
          <p:cNvPicPr>
            <a:picLocks noChangeAspect="1" noChangeArrowheads="1"/>
          </p:cNvPicPr>
          <p:nvPr/>
        </p:nvPicPr>
        <p:blipFill>
          <a:blip r:embed="rId2" cstate="print"/>
          <a:srcRect/>
          <a:stretch>
            <a:fillRect/>
          </a:stretch>
        </p:blipFill>
        <p:spPr bwMode="auto">
          <a:xfrm>
            <a:off x="6588125" y="404813"/>
            <a:ext cx="2087563" cy="863600"/>
          </a:xfrm>
          <a:prstGeom prst="rect">
            <a:avLst/>
          </a:prstGeom>
          <a:noFill/>
          <a:ln w="9525">
            <a:noFill/>
            <a:miter lim="800000"/>
            <a:headEnd/>
            <a:tailEnd/>
          </a:ln>
        </p:spPr>
      </p:pic>
      <p:sp>
        <p:nvSpPr>
          <p:cNvPr id="14342" name="pole tekstowe 10"/>
          <p:cNvSpPr txBox="1">
            <a:spLocks noChangeArrowheads="1"/>
          </p:cNvSpPr>
          <p:nvPr/>
        </p:nvSpPr>
        <p:spPr bwMode="auto">
          <a:xfrm>
            <a:off x="683568" y="2348880"/>
            <a:ext cx="3183885" cy="1384995"/>
          </a:xfrm>
          <a:prstGeom prst="rect">
            <a:avLst/>
          </a:prstGeom>
          <a:noFill/>
          <a:ln w="9525">
            <a:noFill/>
            <a:miter lim="800000"/>
            <a:headEnd/>
            <a:tailEnd/>
          </a:ln>
        </p:spPr>
        <p:txBody>
          <a:bodyPr wrap="none">
            <a:spAutoFit/>
          </a:bodyPr>
          <a:lstStyle/>
          <a:p>
            <a:pPr algn="l"/>
            <a:r>
              <a:rPr lang="pl-PL" sz="1200" b="1" u="sng" dirty="0" err="1" smtClean="0">
                <a:solidFill>
                  <a:srgbClr val="000000"/>
                </a:solidFill>
              </a:rPr>
              <a:t>Silo</a:t>
            </a:r>
            <a:r>
              <a:rPr lang="pl-PL" sz="1200" b="1" u="sng" dirty="0" smtClean="0">
                <a:solidFill>
                  <a:srgbClr val="000000"/>
                </a:solidFill>
              </a:rPr>
              <a:t>  V=1500 m3</a:t>
            </a:r>
            <a:endParaRPr lang="en-US" sz="1200" b="1" u="sng" dirty="0">
              <a:solidFill>
                <a:srgbClr val="000000"/>
              </a:solidFill>
            </a:endParaRPr>
          </a:p>
          <a:p>
            <a:pPr algn="l"/>
            <a:r>
              <a:rPr lang="en-US" sz="1200" b="1" u="sng" dirty="0" err="1" smtClean="0">
                <a:solidFill>
                  <a:srgbClr val="000000"/>
                </a:solidFill>
              </a:rPr>
              <a:t>Customer</a:t>
            </a:r>
            <a:r>
              <a:rPr lang="en-US" sz="1200" b="1" dirty="0" err="1" smtClean="0">
                <a:solidFill>
                  <a:srgbClr val="000000"/>
                </a:solidFill>
              </a:rPr>
              <a:t>:ArcelorMittal</a:t>
            </a:r>
            <a:r>
              <a:rPr lang="en-US" sz="1200" b="1" dirty="0" smtClean="0">
                <a:solidFill>
                  <a:srgbClr val="000000"/>
                </a:solidFill>
              </a:rPr>
              <a:t> </a:t>
            </a:r>
            <a:r>
              <a:rPr lang="pl-PL" sz="1200" b="1" dirty="0" smtClean="0">
                <a:solidFill>
                  <a:srgbClr val="000000"/>
                </a:solidFill>
              </a:rPr>
              <a:t>Eisenhuttenstadt</a:t>
            </a:r>
            <a:endParaRPr lang="en-US" sz="1200" b="1" dirty="0">
              <a:solidFill>
                <a:srgbClr val="000000"/>
              </a:solidFill>
            </a:endParaRPr>
          </a:p>
          <a:p>
            <a:pPr algn="l"/>
            <a:r>
              <a:rPr lang="en-US" sz="1200" dirty="0">
                <a:solidFill>
                  <a:srgbClr val="000000"/>
                </a:solidFill>
              </a:rPr>
              <a:t>Weight: </a:t>
            </a:r>
            <a:r>
              <a:rPr lang="en-US" sz="1200" dirty="0" smtClean="0">
                <a:solidFill>
                  <a:srgbClr val="000000"/>
                </a:solidFill>
              </a:rPr>
              <a:t>2</a:t>
            </a:r>
            <a:r>
              <a:rPr lang="pl-PL" sz="1200" dirty="0" smtClean="0">
                <a:solidFill>
                  <a:srgbClr val="000000"/>
                </a:solidFill>
              </a:rPr>
              <a:t>09</a:t>
            </a:r>
            <a:r>
              <a:rPr lang="en-US" sz="1200" b="1" dirty="0" smtClean="0">
                <a:solidFill>
                  <a:srgbClr val="000000"/>
                </a:solidFill>
              </a:rPr>
              <a:t> </a:t>
            </a:r>
            <a:r>
              <a:rPr lang="en-US" sz="1200" dirty="0" smtClean="0">
                <a:solidFill>
                  <a:srgbClr val="000000"/>
                </a:solidFill>
              </a:rPr>
              <a:t> </a:t>
            </a:r>
            <a:r>
              <a:rPr lang="pl-PL" sz="1200" dirty="0" smtClean="0">
                <a:solidFill>
                  <a:srgbClr val="000000"/>
                </a:solidFill>
              </a:rPr>
              <a:t>00</a:t>
            </a:r>
            <a:r>
              <a:rPr lang="en-US" sz="1200" dirty="0" smtClean="0">
                <a:solidFill>
                  <a:srgbClr val="000000"/>
                </a:solidFill>
              </a:rPr>
              <a:t>0 kg</a:t>
            </a:r>
            <a:endParaRPr lang="en-US" sz="1200" dirty="0">
              <a:solidFill>
                <a:srgbClr val="000000"/>
              </a:solidFill>
            </a:endParaRPr>
          </a:p>
          <a:p>
            <a:pPr algn="l"/>
            <a:r>
              <a:rPr lang="en-US" sz="1200" dirty="0">
                <a:solidFill>
                  <a:srgbClr val="000000"/>
                </a:solidFill>
              </a:rPr>
              <a:t>Size:  </a:t>
            </a:r>
            <a:r>
              <a:rPr lang="pl-PL" sz="1200" dirty="0" smtClean="0">
                <a:solidFill>
                  <a:srgbClr val="000000"/>
                </a:solidFill>
              </a:rPr>
              <a:t>90</a:t>
            </a:r>
            <a:r>
              <a:rPr lang="en-US" sz="1200" dirty="0" smtClean="0">
                <a:solidFill>
                  <a:srgbClr val="000000"/>
                </a:solidFill>
              </a:rPr>
              <a:t>00 </a:t>
            </a:r>
            <a:r>
              <a:rPr lang="en-US" sz="1200" dirty="0">
                <a:solidFill>
                  <a:srgbClr val="000000"/>
                </a:solidFill>
              </a:rPr>
              <a:t>x </a:t>
            </a:r>
            <a:r>
              <a:rPr lang="pl-PL" sz="1200" dirty="0" smtClean="0">
                <a:solidFill>
                  <a:srgbClr val="000000"/>
                </a:solidFill>
              </a:rPr>
              <a:t>4</a:t>
            </a:r>
            <a:r>
              <a:rPr lang="en-US" sz="1200" dirty="0" smtClean="0">
                <a:solidFill>
                  <a:srgbClr val="000000"/>
                </a:solidFill>
              </a:rPr>
              <a:t>5 </a:t>
            </a:r>
            <a:r>
              <a:rPr lang="pl-PL" sz="1200" dirty="0" smtClean="0">
                <a:solidFill>
                  <a:srgbClr val="000000"/>
                </a:solidFill>
              </a:rPr>
              <a:t>0</a:t>
            </a:r>
            <a:r>
              <a:rPr lang="en-US" sz="1200" dirty="0" smtClean="0">
                <a:solidFill>
                  <a:srgbClr val="000000"/>
                </a:solidFill>
              </a:rPr>
              <a:t>00 </a:t>
            </a:r>
            <a:r>
              <a:rPr lang="en-US" sz="1200" dirty="0">
                <a:solidFill>
                  <a:srgbClr val="000000"/>
                </a:solidFill>
              </a:rPr>
              <a:t>mm </a:t>
            </a:r>
          </a:p>
          <a:p>
            <a:pPr algn="l"/>
            <a:r>
              <a:rPr lang="en-US" sz="1200" dirty="0">
                <a:solidFill>
                  <a:srgbClr val="000000"/>
                </a:solidFill>
              </a:rPr>
              <a:t>Quantity: </a:t>
            </a:r>
            <a:r>
              <a:rPr lang="pl-PL" sz="1200" dirty="0" smtClean="0">
                <a:solidFill>
                  <a:srgbClr val="000000"/>
                </a:solidFill>
              </a:rPr>
              <a:t>1</a:t>
            </a:r>
            <a:r>
              <a:rPr lang="en-US" sz="1200" dirty="0" smtClean="0">
                <a:solidFill>
                  <a:srgbClr val="000000"/>
                </a:solidFill>
              </a:rPr>
              <a:t> pc</a:t>
            </a:r>
            <a:endParaRPr lang="en-US" sz="1200" dirty="0">
              <a:solidFill>
                <a:srgbClr val="000000"/>
              </a:solidFill>
            </a:endParaRPr>
          </a:p>
          <a:p>
            <a:pPr algn="l"/>
            <a:endParaRPr lang="pl-PL" sz="1200" dirty="0"/>
          </a:p>
        </p:txBody>
      </p:sp>
      <p:sp>
        <p:nvSpPr>
          <p:cNvPr id="10" name="Rectangle 17"/>
          <p:cNvSpPr>
            <a:spLocks noChangeArrowheads="1"/>
          </p:cNvSpPr>
          <p:nvPr/>
        </p:nvSpPr>
        <p:spPr bwMode="auto">
          <a:xfrm>
            <a:off x="107950" y="404813"/>
            <a:ext cx="7488238"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pic>
        <p:nvPicPr>
          <p:cNvPr id="1026" name="Picture 2" descr="C:\Users\g000404\Pictures\AMEH\P1070261.JPG"/>
          <p:cNvPicPr>
            <a:picLocks noChangeAspect="1" noChangeArrowheads="1"/>
          </p:cNvPicPr>
          <p:nvPr/>
        </p:nvPicPr>
        <p:blipFill>
          <a:blip r:embed="rId3" cstate="print"/>
          <a:srcRect/>
          <a:stretch>
            <a:fillRect/>
          </a:stretch>
        </p:blipFill>
        <p:spPr bwMode="auto">
          <a:xfrm>
            <a:off x="4572000" y="1340768"/>
            <a:ext cx="4392488" cy="5256584"/>
          </a:xfrm>
          <a:prstGeom prst="rect">
            <a:avLst/>
          </a:prstGeom>
          <a:noFill/>
        </p:spPr>
      </p:pic>
      <p:cxnSp>
        <p:nvCxnSpPr>
          <p:cNvPr id="11" name="Łącznik prosty 10"/>
          <p:cNvCxnSpPr/>
          <p:nvPr/>
        </p:nvCxnSpPr>
        <p:spPr>
          <a:xfrm>
            <a:off x="611560" y="3789040"/>
            <a:ext cx="39608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Łącznik prosty 11"/>
          <p:cNvCxnSpPr/>
          <p:nvPr/>
        </p:nvCxnSpPr>
        <p:spPr>
          <a:xfrm>
            <a:off x="2987675" y="2924175"/>
            <a:ext cx="35290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9D164ACA-A237-4E80-8825-30AB4CCE68F4}" type="slidenum">
              <a:rPr lang="pl-PL" smtClean="0"/>
              <a:pPr>
                <a:defRPr/>
              </a:pPr>
              <a:t>27</a:t>
            </a:fld>
            <a:endParaRPr lang="pl-PL"/>
          </a:p>
        </p:txBody>
      </p:sp>
      <p:pic>
        <p:nvPicPr>
          <p:cNvPr id="10245" name="Picture 19" descr="ArcelorMittal Service Group v"/>
          <p:cNvPicPr>
            <a:picLocks noChangeAspect="1" noChangeArrowheads="1"/>
          </p:cNvPicPr>
          <p:nvPr/>
        </p:nvPicPr>
        <p:blipFill>
          <a:blip r:embed="rId2" cstate="print"/>
          <a:srcRect/>
          <a:stretch>
            <a:fillRect/>
          </a:stretch>
        </p:blipFill>
        <p:spPr bwMode="auto">
          <a:xfrm>
            <a:off x="6491288" y="404813"/>
            <a:ext cx="2185987" cy="936625"/>
          </a:xfrm>
          <a:prstGeom prst="rect">
            <a:avLst/>
          </a:prstGeom>
          <a:noFill/>
          <a:ln w="9525">
            <a:noFill/>
            <a:miter lim="800000"/>
            <a:headEnd/>
            <a:tailEnd/>
          </a:ln>
        </p:spPr>
      </p:pic>
      <p:sp>
        <p:nvSpPr>
          <p:cNvPr id="10248" name="pole tekstowe 8"/>
          <p:cNvSpPr txBox="1">
            <a:spLocks noChangeArrowheads="1"/>
          </p:cNvSpPr>
          <p:nvPr/>
        </p:nvSpPr>
        <p:spPr bwMode="auto">
          <a:xfrm>
            <a:off x="5724128" y="1772816"/>
            <a:ext cx="3096841" cy="683264"/>
          </a:xfrm>
          <a:prstGeom prst="rect">
            <a:avLst/>
          </a:prstGeom>
          <a:noFill/>
          <a:ln w="9525">
            <a:noFill/>
            <a:miter lim="800000"/>
            <a:headEnd/>
            <a:tailEnd/>
          </a:ln>
        </p:spPr>
        <p:txBody>
          <a:bodyPr wrap="square">
            <a:spAutoFit/>
          </a:bodyPr>
          <a:lstStyle/>
          <a:p>
            <a:pPr algn="l"/>
            <a:r>
              <a:rPr lang="pl-PL" sz="1200" b="1" u="sng" dirty="0" err="1" smtClean="0">
                <a:solidFill>
                  <a:srgbClr val="000000"/>
                </a:solidFill>
              </a:rPr>
              <a:t>Pushing</a:t>
            </a:r>
            <a:r>
              <a:rPr lang="pl-PL" sz="1200" b="1" u="sng" dirty="0" smtClean="0">
                <a:solidFill>
                  <a:srgbClr val="000000"/>
                </a:solidFill>
              </a:rPr>
              <a:t> </a:t>
            </a:r>
            <a:r>
              <a:rPr lang="pl-PL" sz="1200" b="1" u="sng" dirty="0" err="1" smtClean="0">
                <a:solidFill>
                  <a:srgbClr val="000000"/>
                </a:solidFill>
              </a:rPr>
              <a:t>coke</a:t>
            </a:r>
            <a:r>
              <a:rPr lang="pl-PL" sz="1200" b="1" u="sng" dirty="0" smtClean="0">
                <a:solidFill>
                  <a:srgbClr val="000000"/>
                </a:solidFill>
              </a:rPr>
              <a:t> </a:t>
            </a:r>
            <a:r>
              <a:rPr lang="pl-PL" sz="1200" b="1" u="sng" dirty="0" err="1" smtClean="0">
                <a:solidFill>
                  <a:srgbClr val="000000"/>
                </a:solidFill>
              </a:rPr>
              <a:t>machine</a:t>
            </a:r>
            <a:endParaRPr lang="en-US" sz="1200" b="1" u="sng" dirty="0">
              <a:solidFill>
                <a:srgbClr val="000000"/>
              </a:solidFill>
            </a:endParaRPr>
          </a:p>
          <a:p>
            <a:pPr algn="l"/>
            <a:r>
              <a:rPr lang="en-US" sz="1200" b="1" u="sng" dirty="0">
                <a:solidFill>
                  <a:srgbClr val="000000"/>
                </a:solidFill>
              </a:rPr>
              <a:t>Customer</a:t>
            </a:r>
            <a:r>
              <a:rPr lang="en-US" sz="1200" b="1" dirty="0">
                <a:solidFill>
                  <a:srgbClr val="000000"/>
                </a:solidFill>
              </a:rPr>
              <a:t>: </a:t>
            </a:r>
            <a:r>
              <a:rPr lang="en-US" sz="1200" b="1" dirty="0" err="1" smtClean="0">
                <a:solidFill>
                  <a:srgbClr val="000000"/>
                </a:solidFill>
              </a:rPr>
              <a:t>ArcelorMittal</a:t>
            </a:r>
            <a:r>
              <a:rPr lang="pl-PL" sz="1200" b="1" dirty="0" smtClean="0">
                <a:solidFill>
                  <a:srgbClr val="000000"/>
                </a:solidFill>
              </a:rPr>
              <a:t> </a:t>
            </a:r>
            <a:r>
              <a:rPr lang="pl-PL" sz="1200" b="1" dirty="0" err="1" smtClean="0">
                <a:solidFill>
                  <a:srgbClr val="000000"/>
                </a:solidFill>
              </a:rPr>
              <a:t>Coke</a:t>
            </a:r>
            <a:r>
              <a:rPr lang="pl-PL" sz="1200" b="1" dirty="0" smtClean="0">
                <a:solidFill>
                  <a:srgbClr val="000000"/>
                </a:solidFill>
              </a:rPr>
              <a:t> Plant</a:t>
            </a:r>
            <a:r>
              <a:rPr lang="en-US" sz="1200" b="1" dirty="0" smtClean="0">
                <a:solidFill>
                  <a:srgbClr val="000000"/>
                </a:solidFill>
              </a:rPr>
              <a:t> </a:t>
            </a:r>
            <a:r>
              <a:rPr lang="pl-PL" sz="1200" b="1" dirty="0" smtClean="0">
                <a:solidFill>
                  <a:srgbClr val="000000"/>
                </a:solidFill>
              </a:rPr>
              <a:t>Zdzieszowice</a:t>
            </a:r>
            <a:endParaRPr lang="en-US" sz="1200" b="1" dirty="0">
              <a:solidFill>
                <a:srgbClr val="000000"/>
              </a:solidFill>
            </a:endParaRPr>
          </a:p>
        </p:txBody>
      </p:sp>
      <p:sp>
        <p:nvSpPr>
          <p:cNvPr id="3" name="Rectangle 17"/>
          <p:cNvSpPr>
            <a:spLocks noChangeArrowheads="1"/>
          </p:cNvSpPr>
          <p:nvPr/>
        </p:nvSpPr>
        <p:spPr bwMode="auto">
          <a:xfrm>
            <a:off x="323850" y="333375"/>
            <a:ext cx="7272338"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pic>
        <p:nvPicPr>
          <p:cNvPr id="1026" name="Picture 2" descr="D:\pl\8.12.2004r. 001.jpg"/>
          <p:cNvPicPr>
            <a:picLocks noChangeAspect="1" noChangeArrowheads="1"/>
          </p:cNvPicPr>
          <p:nvPr/>
        </p:nvPicPr>
        <p:blipFill>
          <a:blip r:embed="rId3" cstate="print"/>
          <a:srcRect/>
          <a:stretch>
            <a:fillRect/>
          </a:stretch>
        </p:blipFill>
        <p:spPr bwMode="auto">
          <a:xfrm>
            <a:off x="203515" y="908720"/>
            <a:ext cx="5088565" cy="3816424"/>
          </a:xfrm>
          <a:prstGeom prst="rect">
            <a:avLst/>
          </a:prstGeom>
          <a:noFill/>
        </p:spPr>
      </p:pic>
      <p:pic>
        <p:nvPicPr>
          <p:cNvPr id="1027" name="Picture 3" descr="D:\pl\8.12.2004r. 002.jpg"/>
          <p:cNvPicPr>
            <a:picLocks noChangeAspect="1" noChangeArrowheads="1"/>
          </p:cNvPicPr>
          <p:nvPr/>
        </p:nvPicPr>
        <p:blipFill>
          <a:blip r:embed="rId4" cstate="print"/>
          <a:srcRect/>
          <a:stretch>
            <a:fillRect/>
          </a:stretch>
        </p:blipFill>
        <p:spPr bwMode="auto">
          <a:xfrm>
            <a:off x="3923927" y="2816932"/>
            <a:ext cx="4680521" cy="3510391"/>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Łącznik prosty 9"/>
          <p:cNvCxnSpPr/>
          <p:nvPr/>
        </p:nvCxnSpPr>
        <p:spPr>
          <a:xfrm>
            <a:off x="3348038" y="5805488"/>
            <a:ext cx="43926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FCEF1ED5-2D5E-45B4-9256-4C7EA297C8F5}" type="slidenum">
              <a:rPr lang="pl-PL" smtClean="0"/>
              <a:pPr>
                <a:defRPr/>
              </a:pPr>
              <a:t>28</a:t>
            </a:fld>
            <a:endParaRPr lang="pl-PL"/>
          </a:p>
        </p:txBody>
      </p:sp>
      <p:pic>
        <p:nvPicPr>
          <p:cNvPr id="11268" name="Picture 19" descr="ArcelorMittal Service Group v"/>
          <p:cNvPicPr>
            <a:picLocks noChangeAspect="1" noChangeArrowheads="1"/>
          </p:cNvPicPr>
          <p:nvPr/>
        </p:nvPicPr>
        <p:blipFill>
          <a:blip r:embed="rId2" cstate="print"/>
          <a:srcRect/>
          <a:stretch>
            <a:fillRect/>
          </a:stretch>
        </p:blipFill>
        <p:spPr bwMode="auto">
          <a:xfrm>
            <a:off x="6491288" y="404813"/>
            <a:ext cx="2185987" cy="936625"/>
          </a:xfrm>
          <a:prstGeom prst="rect">
            <a:avLst/>
          </a:prstGeom>
          <a:noFill/>
          <a:ln w="9525">
            <a:noFill/>
            <a:miter lim="800000"/>
            <a:headEnd/>
            <a:tailEnd/>
          </a:ln>
        </p:spPr>
      </p:pic>
      <p:pic>
        <p:nvPicPr>
          <p:cNvPr id="11269" name="Obraz 5" descr="IMG_5720.jpg"/>
          <p:cNvPicPr>
            <a:picLocks noChangeAspect="1"/>
          </p:cNvPicPr>
          <p:nvPr/>
        </p:nvPicPr>
        <p:blipFill>
          <a:blip r:embed="rId3" cstate="print"/>
          <a:srcRect/>
          <a:stretch>
            <a:fillRect/>
          </a:stretch>
        </p:blipFill>
        <p:spPr bwMode="auto">
          <a:xfrm>
            <a:off x="4500563" y="1412875"/>
            <a:ext cx="3762375" cy="2671763"/>
          </a:xfrm>
          <a:prstGeom prst="rect">
            <a:avLst/>
          </a:prstGeom>
          <a:noFill/>
          <a:ln w="9525">
            <a:noFill/>
            <a:miter lim="800000"/>
            <a:headEnd/>
            <a:tailEnd/>
          </a:ln>
        </p:spPr>
      </p:pic>
      <p:pic>
        <p:nvPicPr>
          <p:cNvPr id="11270" name="Obraz 6" descr="IMG_5734.jpg"/>
          <p:cNvPicPr>
            <a:picLocks noChangeAspect="1"/>
          </p:cNvPicPr>
          <p:nvPr/>
        </p:nvPicPr>
        <p:blipFill>
          <a:blip r:embed="rId4" cstate="print"/>
          <a:srcRect/>
          <a:stretch>
            <a:fillRect/>
          </a:stretch>
        </p:blipFill>
        <p:spPr bwMode="auto">
          <a:xfrm>
            <a:off x="179388" y="4076700"/>
            <a:ext cx="4824412" cy="2671763"/>
          </a:xfrm>
          <a:prstGeom prst="rect">
            <a:avLst/>
          </a:prstGeom>
          <a:noFill/>
          <a:ln w="9525">
            <a:noFill/>
            <a:miter lim="800000"/>
            <a:headEnd/>
            <a:tailEnd/>
          </a:ln>
        </p:spPr>
      </p:pic>
      <p:sp>
        <p:nvSpPr>
          <p:cNvPr id="11271" name="pole tekstowe 7"/>
          <p:cNvSpPr txBox="1">
            <a:spLocks noChangeArrowheads="1"/>
          </p:cNvSpPr>
          <p:nvPr/>
        </p:nvSpPr>
        <p:spPr bwMode="auto">
          <a:xfrm>
            <a:off x="5219700" y="4437063"/>
            <a:ext cx="2860783" cy="1384995"/>
          </a:xfrm>
          <a:prstGeom prst="rect">
            <a:avLst/>
          </a:prstGeom>
          <a:noFill/>
          <a:ln w="9525">
            <a:noFill/>
            <a:miter lim="800000"/>
            <a:headEnd/>
            <a:tailEnd/>
          </a:ln>
        </p:spPr>
        <p:txBody>
          <a:bodyPr wrap="none">
            <a:spAutoFit/>
          </a:bodyPr>
          <a:lstStyle/>
          <a:p>
            <a:pPr algn="l"/>
            <a:r>
              <a:rPr lang="en-US" sz="1200" b="1" u="sng" dirty="0">
                <a:solidFill>
                  <a:srgbClr val="000000"/>
                </a:solidFill>
              </a:rPr>
              <a:t>Hoppers</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a:t>
            </a:r>
            <a:r>
              <a:rPr lang="en-US" sz="1200" b="1" dirty="0" err="1">
                <a:solidFill>
                  <a:srgbClr val="000000"/>
                </a:solidFill>
              </a:rPr>
              <a:t>Fos-sur-Mer</a:t>
            </a:r>
            <a:endParaRPr lang="en-US" sz="1200" b="1" dirty="0">
              <a:solidFill>
                <a:srgbClr val="000000"/>
              </a:solidFill>
            </a:endParaRPr>
          </a:p>
          <a:p>
            <a:pPr algn="l"/>
            <a:r>
              <a:rPr lang="en-US" sz="1200" dirty="0">
                <a:solidFill>
                  <a:srgbClr val="000000"/>
                </a:solidFill>
              </a:rPr>
              <a:t>Weight: 7 400 kg/pc</a:t>
            </a:r>
          </a:p>
          <a:p>
            <a:pPr algn="l"/>
            <a:r>
              <a:rPr lang="en-US" sz="1200" dirty="0">
                <a:solidFill>
                  <a:srgbClr val="000000"/>
                </a:solidFill>
              </a:rPr>
              <a:t>Size: 3 510 x 2 740 mm</a:t>
            </a:r>
          </a:p>
          <a:p>
            <a:pPr algn="l"/>
            <a:r>
              <a:rPr lang="en-US" sz="1200" dirty="0">
                <a:solidFill>
                  <a:srgbClr val="000000"/>
                </a:solidFill>
              </a:rPr>
              <a:t>Quantity: 2 </a:t>
            </a:r>
            <a:r>
              <a:rPr lang="en-US" sz="1200" dirty="0" err="1">
                <a:solidFill>
                  <a:srgbClr val="000000"/>
                </a:solidFill>
              </a:rPr>
              <a:t>pcs</a:t>
            </a:r>
            <a:endParaRPr lang="en-US" sz="1200" dirty="0">
              <a:solidFill>
                <a:srgbClr val="000000"/>
              </a:solidFill>
            </a:endParaRPr>
          </a:p>
          <a:p>
            <a:pPr algn="l"/>
            <a:endParaRPr lang="pl-PL" sz="1200" dirty="0"/>
          </a:p>
        </p:txBody>
      </p:sp>
      <p:pic>
        <p:nvPicPr>
          <p:cNvPr id="11272" name="Picture 2"/>
          <p:cNvPicPr>
            <a:picLocks noChangeAspect="1" noChangeArrowheads="1"/>
          </p:cNvPicPr>
          <p:nvPr/>
        </p:nvPicPr>
        <p:blipFill>
          <a:blip r:embed="rId5" cstate="print"/>
          <a:srcRect/>
          <a:stretch>
            <a:fillRect/>
          </a:stretch>
        </p:blipFill>
        <p:spPr bwMode="auto">
          <a:xfrm>
            <a:off x="323850" y="836613"/>
            <a:ext cx="3816350" cy="3198812"/>
          </a:xfrm>
          <a:prstGeom prst="rect">
            <a:avLst/>
          </a:prstGeom>
          <a:noFill/>
          <a:ln w="9525" algn="ctr">
            <a:noFill/>
            <a:miter lim="800000"/>
            <a:headEnd/>
            <a:tailEnd/>
          </a:ln>
        </p:spPr>
      </p:pic>
      <p:sp>
        <p:nvSpPr>
          <p:cNvPr id="3" name="Rectangle 17"/>
          <p:cNvSpPr>
            <a:spLocks noChangeArrowheads="1"/>
          </p:cNvSpPr>
          <p:nvPr/>
        </p:nvSpPr>
        <p:spPr bwMode="auto">
          <a:xfrm>
            <a:off x="323850" y="333375"/>
            <a:ext cx="720090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Łącznik prosty 8"/>
          <p:cNvCxnSpPr/>
          <p:nvPr/>
        </p:nvCxnSpPr>
        <p:spPr>
          <a:xfrm>
            <a:off x="1042988" y="2924175"/>
            <a:ext cx="39608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C8A8ABC5-804E-4BE2-8BEA-FC0BBD7B55BA}" type="slidenum">
              <a:rPr lang="pl-PL" smtClean="0"/>
              <a:pPr>
                <a:defRPr/>
              </a:pPr>
              <a:t>29</a:t>
            </a:fld>
            <a:endParaRPr lang="pl-PL"/>
          </a:p>
        </p:txBody>
      </p:sp>
      <p:pic>
        <p:nvPicPr>
          <p:cNvPr id="12292" name="Picture 19" descr="ArcelorMittal Service Group v"/>
          <p:cNvPicPr>
            <a:picLocks noChangeAspect="1" noChangeArrowheads="1"/>
          </p:cNvPicPr>
          <p:nvPr/>
        </p:nvPicPr>
        <p:blipFill>
          <a:blip r:embed="rId2" cstate="print"/>
          <a:srcRect/>
          <a:stretch>
            <a:fillRect/>
          </a:stretch>
        </p:blipFill>
        <p:spPr bwMode="auto">
          <a:xfrm>
            <a:off x="6491288" y="404813"/>
            <a:ext cx="2185987" cy="936625"/>
          </a:xfrm>
          <a:prstGeom prst="rect">
            <a:avLst/>
          </a:prstGeom>
          <a:noFill/>
          <a:ln w="9525">
            <a:noFill/>
            <a:miter lim="800000"/>
            <a:headEnd/>
            <a:tailEnd/>
          </a:ln>
        </p:spPr>
      </p:pic>
      <p:pic>
        <p:nvPicPr>
          <p:cNvPr id="12293" name="Obraz 5" descr="CIMG3745.jpg"/>
          <p:cNvPicPr>
            <a:picLocks noChangeAspect="1"/>
          </p:cNvPicPr>
          <p:nvPr/>
        </p:nvPicPr>
        <p:blipFill>
          <a:blip r:embed="rId3" cstate="print"/>
          <a:srcRect/>
          <a:stretch>
            <a:fillRect/>
          </a:stretch>
        </p:blipFill>
        <p:spPr bwMode="auto">
          <a:xfrm>
            <a:off x="611188" y="3573463"/>
            <a:ext cx="3840162" cy="2879725"/>
          </a:xfrm>
          <a:prstGeom prst="rect">
            <a:avLst/>
          </a:prstGeom>
          <a:noFill/>
          <a:ln w="9525">
            <a:noFill/>
            <a:miter lim="800000"/>
            <a:headEnd/>
            <a:tailEnd/>
          </a:ln>
        </p:spPr>
      </p:pic>
      <p:pic>
        <p:nvPicPr>
          <p:cNvPr id="12294" name="Obraz 6" descr="IMG_0361.JPG"/>
          <p:cNvPicPr>
            <a:picLocks noChangeAspect="1"/>
          </p:cNvPicPr>
          <p:nvPr/>
        </p:nvPicPr>
        <p:blipFill>
          <a:blip r:embed="rId4" cstate="print"/>
          <a:srcRect/>
          <a:stretch>
            <a:fillRect/>
          </a:stretch>
        </p:blipFill>
        <p:spPr bwMode="auto">
          <a:xfrm>
            <a:off x="4643438" y="1412875"/>
            <a:ext cx="4081462" cy="3060700"/>
          </a:xfrm>
          <a:prstGeom prst="rect">
            <a:avLst/>
          </a:prstGeom>
          <a:noFill/>
          <a:ln w="9525">
            <a:noFill/>
            <a:miter lim="800000"/>
            <a:headEnd/>
            <a:tailEnd/>
          </a:ln>
        </p:spPr>
      </p:pic>
      <p:sp>
        <p:nvSpPr>
          <p:cNvPr id="12295" name="pole tekstowe 7"/>
          <p:cNvSpPr txBox="1">
            <a:spLocks noChangeArrowheads="1"/>
          </p:cNvSpPr>
          <p:nvPr/>
        </p:nvSpPr>
        <p:spPr bwMode="auto">
          <a:xfrm>
            <a:off x="971550" y="1484313"/>
            <a:ext cx="2345514" cy="1384995"/>
          </a:xfrm>
          <a:prstGeom prst="rect">
            <a:avLst/>
          </a:prstGeom>
          <a:noFill/>
          <a:ln w="9525">
            <a:noFill/>
            <a:miter lim="800000"/>
            <a:headEnd/>
            <a:tailEnd/>
          </a:ln>
        </p:spPr>
        <p:txBody>
          <a:bodyPr wrap="none">
            <a:spAutoFit/>
          </a:bodyPr>
          <a:lstStyle/>
          <a:p>
            <a:pPr algn="l"/>
            <a:r>
              <a:rPr lang="en-US" sz="1200" b="1" u="sng" dirty="0">
                <a:solidFill>
                  <a:srgbClr val="000000"/>
                </a:solidFill>
              </a:rPr>
              <a:t>Tank top</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a:t>
            </a:r>
            <a:r>
              <a:rPr lang="pl-PL" sz="1200" b="1" dirty="0" smtClean="0">
                <a:solidFill>
                  <a:srgbClr val="000000"/>
                </a:solidFill>
              </a:rPr>
              <a:t>Fos </a:t>
            </a:r>
            <a:endParaRPr lang="en-US" sz="1200" b="1" dirty="0">
              <a:solidFill>
                <a:srgbClr val="000000"/>
              </a:solidFill>
            </a:endParaRPr>
          </a:p>
          <a:p>
            <a:pPr algn="l"/>
            <a:r>
              <a:rPr lang="en-US" sz="1200" dirty="0">
                <a:solidFill>
                  <a:srgbClr val="000000"/>
                </a:solidFill>
              </a:rPr>
              <a:t>Weight: 20 000 kg</a:t>
            </a:r>
          </a:p>
          <a:p>
            <a:pPr algn="l"/>
            <a:r>
              <a:rPr lang="en-US" sz="1200" dirty="0">
                <a:solidFill>
                  <a:srgbClr val="000000"/>
                </a:solidFill>
              </a:rPr>
              <a:t>Size: 5 230 x 4 620 x 3 600 mm</a:t>
            </a:r>
          </a:p>
          <a:p>
            <a:pPr algn="l"/>
            <a:r>
              <a:rPr lang="en-US" sz="1200" dirty="0">
                <a:solidFill>
                  <a:srgbClr val="000000"/>
                </a:solidFill>
              </a:rPr>
              <a:t>Quantity: 1 </a:t>
            </a:r>
            <a:r>
              <a:rPr lang="en-US" sz="1200" dirty="0" err="1">
                <a:solidFill>
                  <a:srgbClr val="000000"/>
                </a:solidFill>
              </a:rPr>
              <a:t>pcs</a:t>
            </a:r>
            <a:endParaRPr lang="en-US" sz="1200" dirty="0">
              <a:solidFill>
                <a:srgbClr val="000000"/>
              </a:solidFill>
            </a:endParaRPr>
          </a:p>
          <a:p>
            <a:pPr algn="l"/>
            <a:endParaRPr lang="pl-PL" sz="1200" dirty="0"/>
          </a:p>
        </p:txBody>
      </p:sp>
      <p:sp>
        <p:nvSpPr>
          <p:cNvPr id="3" name="Rectangle 17"/>
          <p:cNvSpPr>
            <a:spLocks noChangeArrowheads="1"/>
          </p:cNvSpPr>
          <p:nvPr/>
        </p:nvSpPr>
        <p:spPr bwMode="auto">
          <a:xfrm>
            <a:off x="250825" y="333375"/>
            <a:ext cx="741680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388" y="188913"/>
            <a:ext cx="8856662" cy="6508750"/>
          </a:xfrm>
          <a:prstGeom prst="rect">
            <a:avLst/>
          </a:prstGeom>
          <a:noFill/>
          <a:ln w="9525">
            <a:noFill/>
            <a:miter lim="800000"/>
            <a:headEnd/>
            <a:tailEnd/>
          </a:ln>
        </p:spPr>
      </p:pic>
      <p:sp>
        <p:nvSpPr>
          <p:cNvPr id="5" name="pole tekstowe 4"/>
          <p:cNvSpPr txBox="1"/>
          <p:nvPr/>
        </p:nvSpPr>
        <p:spPr>
          <a:xfrm>
            <a:off x="3276600" y="2997200"/>
            <a:ext cx="1008063" cy="246063"/>
          </a:xfrm>
          <a:prstGeom prst="rect">
            <a:avLst/>
          </a:prstGeom>
          <a:noFill/>
        </p:spPr>
        <p:txBody>
          <a:bodyPr>
            <a:spAutoFit/>
          </a:bodyPr>
          <a:lstStyle/>
          <a:p>
            <a:pPr>
              <a:buFont typeface="Arial" pitchFamily="34" charset="0"/>
              <a:buChar char="•"/>
              <a:defRPr/>
            </a:pPr>
            <a:r>
              <a:rPr lang="pl-PL" sz="1000" b="1" dirty="0">
                <a:solidFill>
                  <a:schemeClr val="accent5">
                    <a:lumMod val="25000"/>
                  </a:schemeClr>
                </a:solidFill>
              </a:rPr>
              <a:t> AM Bremen</a:t>
            </a:r>
          </a:p>
        </p:txBody>
      </p:sp>
      <p:sp>
        <p:nvSpPr>
          <p:cNvPr id="6" name="pole tekstowe 5"/>
          <p:cNvSpPr txBox="1">
            <a:spLocks noChangeArrowheads="1"/>
          </p:cNvSpPr>
          <p:nvPr/>
        </p:nvSpPr>
        <p:spPr bwMode="auto">
          <a:xfrm>
            <a:off x="3962400" y="3213100"/>
            <a:ext cx="1655763" cy="246063"/>
          </a:xfrm>
          <a:prstGeom prst="rect">
            <a:avLst/>
          </a:prstGeom>
          <a:noFill/>
          <a:ln w="9525">
            <a:noFill/>
            <a:miter lim="800000"/>
            <a:headEnd/>
            <a:tailEnd/>
          </a:ln>
        </p:spPr>
        <p:txBody>
          <a:bodyPr>
            <a:spAutoFit/>
          </a:bodyPr>
          <a:lstStyle/>
          <a:p>
            <a:pPr algn="l">
              <a:buFont typeface="Arial" charset="0"/>
              <a:buChar char="•"/>
            </a:pPr>
            <a:r>
              <a:rPr lang="pl-PL" sz="1000" b="1">
                <a:solidFill>
                  <a:srgbClr val="483D2A"/>
                </a:solidFill>
              </a:rPr>
              <a:t> </a:t>
            </a:r>
            <a:r>
              <a:rPr lang="fr-FR" sz="1000" b="1">
                <a:solidFill>
                  <a:srgbClr val="483D2A"/>
                </a:solidFill>
              </a:rPr>
              <a:t> </a:t>
            </a:r>
            <a:r>
              <a:rPr lang="pl-PL" sz="1000" b="1">
                <a:solidFill>
                  <a:srgbClr val="483D2A"/>
                </a:solidFill>
              </a:rPr>
              <a:t>AM Eisenhuttenstadt</a:t>
            </a:r>
          </a:p>
        </p:txBody>
      </p:sp>
      <p:sp>
        <p:nvSpPr>
          <p:cNvPr id="8" name="pole tekstowe 7"/>
          <p:cNvSpPr txBox="1">
            <a:spLocks noChangeArrowheads="1"/>
          </p:cNvSpPr>
          <p:nvPr/>
        </p:nvSpPr>
        <p:spPr bwMode="auto">
          <a:xfrm>
            <a:off x="827088" y="4683125"/>
            <a:ext cx="1511300" cy="246063"/>
          </a:xfrm>
          <a:prstGeom prst="rect">
            <a:avLst/>
          </a:prstGeom>
          <a:noFill/>
          <a:ln w="9525">
            <a:noFill/>
            <a:miter lim="800000"/>
            <a:headEnd/>
            <a:tailEnd/>
          </a:ln>
        </p:spPr>
        <p:txBody>
          <a:bodyPr>
            <a:spAutoFit/>
          </a:bodyPr>
          <a:lstStyle/>
          <a:p>
            <a:pPr>
              <a:buFont typeface="Arial" charset="0"/>
              <a:buChar char="•"/>
              <a:defRPr/>
            </a:pPr>
            <a:r>
              <a:rPr lang="pl-PL" sz="1000" b="1" dirty="0">
                <a:solidFill>
                  <a:schemeClr val="accent5">
                    <a:lumMod val="25000"/>
                  </a:schemeClr>
                </a:solidFill>
              </a:rPr>
              <a:t> AM Asturias / </a:t>
            </a:r>
            <a:r>
              <a:rPr lang="pl-PL" sz="1000" b="1" dirty="0" err="1">
                <a:solidFill>
                  <a:schemeClr val="accent5">
                    <a:lumMod val="25000"/>
                  </a:schemeClr>
                </a:solidFill>
              </a:rPr>
              <a:t>Gijon</a:t>
            </a:r>
            <a:endParaRPr lang="pl-PL" sz="1000" b="1" dirty="0">
              <a:solidFill>
                <a:schemeClr val="accent5">
                  <a:lumMod val="25000"/>
                </a:schemeClr>
              </a:solidFill>
            </a:endParaRPr>
          </a:p>
        </p:txBody>
      </p:sp>
      <p:sp>
        <p:nvSpPr>
          <p:cNvPr id="10" name="pole tekstowe 9"/>
          <p:cNvSpPr txBox="1">
            <a:spLocks noChangeArrowheads="1"/>
          </p:cNvSpPr>
          <p:nvPr/>
        </p:nvSpPr>
        <p:spPr bwMode="auto">
          <a:xfrm>
            <a:off x="1042988" y="4959350"/>
            <a:ext cx="1512887" cy="350838"/>
          </a:xfrm>
          <a:prstGeom prst="rect">
            <a:avLst/>
          </a:prstGeom>
          <a:noFill/>
          <a:ln w="9525">
            <a:noFill/>
            <a:miter lim="800000"/>
            <a:headEnd/>
            <a:tailEnd/>
          </a:ln>
        </p:spPr>
        <p:txBody>
          <a:bodyPr>
            <a:spAutoFit/>
          </a:bodyPr>
          <a:lstStyle/>
          <a:p>
            <a:pPr marL="533400" indent="-533400">
              <a:lnSpc>
                <a:spcPct val="75000"/>
              </a:lnSpc>
              <a:buFont typeface="Arial" charset="0"/>
              <a:buChar char="•"/>
            </a:pPr>
            <a:r>
              <a:rPr lang="pl-PL" sz="1000" b="1">
                <a:solidFill>
                  <a:srgbClr val="483D2A"/>
                </a:solidFill>
              </a:rPr>
              <a:t> </a:t>
            </a:r>
            <a:endParaRPr lang="fr-FR" sz="1000" b="1">
              <a:solidFill>
                <a:srgbClr val="483D2A"/>
              </a:solidFill>
            </a:endParaRPr>
          </a:p>
          <a:p>
            <a:pPr marL="533400" indent="-533400" algn="l">
              <a:lnSpc>
                <a:spcPct val="75000"/>
              </a:lnSpc>
              <a:buFont typeface="Arial" charset="0"/>
              <a:buNone/>
            </a:pPr>
            <a:r>
              <a:rPr lang="pl-PL" sz="1000" b="1">
                <a:solidFill>
                  <a:srgbClr val="483D2A"/>
                </a:solidFill>
              </a:rPr>
              <a:t>AM Olabe</a:t>
            </a:r>
            <a:r>
              <a:rPr lang="fr-FR" sz="1000" b="1">
                <a:solidFill>
                  <a:srgbClr val="483D2A"/>
                </a:solidFill>
              </a:rPr>
              <a:t>r</a:t>
            </a:r>
            <a:r>
              <a:rPr lang="pl-PL" sz="1000" b="1">
                <a:solidFill>
                  <a:srgbClr val="483D2A"/>
                </a:solidFill>
              </a:rPr>
              <a:t>ria</a:t>
            </a:r>
          </a:p>
        </p:txBody>
      </p:sp>
      <p:sp>
        <p:nvSpPr>
          <p:cNvPr id="11" name="pole tekstowe 10"/>
          <p:cNvSpPr txBox="1">
            <a:spLocks noChangeArrowheads="1"/>
          </p:cNvSpPr>
          <p:nvPr/>
        </p:nvSpPr>
        <p:spPr bwMode="auto">
          <a:xfrm>
            <a:off x="1619250" y="5270500"/>
            <a:ext cx="1512888" cy="246063"/>
          </a:xfrm>
          <a:prstGeom prst="rect">
            <a:avLst/>
          </a:prstGeom>
          <a:noFill/>
          <a:ln w="9525">
            <a:noFill/>
            <a:miter lim="800000"/>
            <a:headEnd/>
            <a:tailEnd/>
          </a:ln>
        </p:spPr>
        <p:txBody>
          <a:bodyPr>
            <a:spAutoFit/>
          </a:bodyPr>
          <a:lstStyle/>
          <a:p>
            <a:pPr algn="l">
              <a:buFont typeface="Arial" charset="0"/>
              <a:buChar char="•"/>
              <a:defRPr/>
            </a:pPr>
            <a:r>
              <a:rPr lang="pl-PL" sz="1000" b="1" dirty="0">
                <a:solidFill>
                  <a:schemeClr val="accent5">
                    <a:lumMod val="25000"/>
                  </a:schemeClr>
                </a:solidFill>
              </a:rPr>
              <a:t> AM </a:t>
            </a:r>
            <a:r>
              <a:rPr lang="pl-PL" sz="1000" b="1" dirty="0" err="1">
                <a:solidFill>
                  <a:schemeClr val="accent5">
                    <a:lumMod val="25000"/>
                  </a:schemeClr>
                </a:solidFill>
              </a:rPr>
              <a:t>Zaragoza</a:t>
            </a:r>
            <a:endParaRPr lang="pl-PL" sz="1000" b="1" dirty="0">
              <a:solidFill>
                <a:schemeClr val="accent5">
                  <a:lumMod val="25000"/>
                </a:schemeClr>
              </a:solidFill>
            </a:endParaRPr>
          </a:p>
        </p:txBody>
      </p:sp>
      <p:sp>
        <p:nvSpPr>
          <p:cNvPr id="12" name="pole tekstowe 11"/>
          <p:cNvSpPr txBox="1">
            <a:spLocks noChangeArrowheads="1"/>
          </p:cNvSpPr>
          <p:nvPr/>
        </p:nvSpPr>
        <p:spPr bwMode="auto">
          <a:xfrm>
            <a:off x="4284663" y="3716338"/>
            <a:ext cx="1081087" cy="246062"/>
          </a:xfrm>
          <a:prstGeom prst="rect">
            <a:avLst/>
          </a:prstGeom>
          <a:noFill/>
          <a:ln w="9525">
            <a:noFill/>
            <a:miter lim="800000"/>
            <a:headEnd/>
            <a:tailEnd/>
          </a:ln>
        </p:spPr>
        <p:txBody>
          <a:bodyPr>
            <a:spAutoFit/>
          </a:bodyPr>
          <a:lstStyle/>
          <a:p>
            <a:pPr>
              <a:buFont typeface="Arial" charset="0"/>
              <a:buChar char="•"/>
              <a:defRPr/>
            </a:pPr>
            <a:r>
              <a:rPr lang="pl-PL" sz="1000" b="1" dirty="0">
                <a:solidFill>
                  <a:schemeClr val="accent5">
                    <a:lumMod val="25000"/>
                  </a:schemeClr>
                </a:solidFill>
              </a:rPr>
              <a:t> AM </a:t>
            </a:r>
            <a:r>
              <a:rPr lang="pl-PL" sz="1000" b="1" dirty="0" err="1">
                <a:solidFill>
                  <a:schemeClr val="accent5">
                    <a:lumMod val="25000"/>
                  </a:schemeClr>
                </a:solidFill>
              </a:rPr>
              <a:t>Ostrava</a:t>
            </a:r>
            <a:endParaRPr lang="pl-PL" sz="1000" b="1" dirty="0">
              <a:solidFill>
                <a:schemeClr val="accent5">
                  <a:lumMod val="25000"/>
                </a:schemeClr>
              </a:solidFill>
            </a:endParaRPr>
          </a:p>
        </p:txBody>
      </p:sp>
      <p:sp>
        <p:nvSpPr>
          <p:cNvPr id="13" name="pole tekstowe 12"/>
          <p:cNvSpPr txBox="1">
            <a:spLocks noChangeArrowheads="1"/>
          </p:cNvSpPr>
          <p:nvPr/>
        </p:nvSpPr>
        <p:spPr bwMode="auto">
          <a:xfrm>
            <a:off x="4572000" y="3573463"/>
            <a:ext cx="1079500" cy="246062"/>
          </a:xfrm>
          <a:prstGeom prst="rect">
            <a:avLst/>
          </a:prstGeom>
          <a:noFill/>
          <a:ln w="9525">
            <a:noFill/>
            <a:miter lim="800000"/>
            <a:headEnd/>
            <a:tailEnd/>
          </a:ln>
        </p:spPr>
        <p:txBody>
          <a:bodyPr>
            <a:spAutoFit/>
          </a:bodyPr>
          <a:lstStyle/>
          <a:p>
            <a:pPr>
              <a:buFont typeface="Arial" charset="0"/>
              <a:buChar char="•"/>
              <a:defRPr/>
            </a:pPr>
            <a:r>
              <a:rPr lang="pl-PL" sz="1000" b="1" dirty="0">
                <a:solidFill>
                  <a:schemeClr val="accent5">
                    <a:lumMod val="25000"/>
                  </a:schemeClr>
                </a:solidFill>
              </a:rPr>
              <a:t> AM Poland</a:t>
            </a:r>
          </a:p>
        </p:txBody>
      </p:sp>
      <p:sp>
        <p:nvSpPr>
          <p:cNvPr id="15" name="pole tekstowe 14"/>
          <p:cNvSpPr txBox="1">
            <a:spLocks noChangeArrowheads="1"/>
          </p:cNvSpPr>
          <p:nvPr/>
        </p:nvSpPr>
        <p:spPr bwMode="auto">
          <a:xfrm>
            <a:off x="2411413" y="4941888"/>
            <a:ext cx="1655762" cy="246062"/>
          </a:xfrm>
          <a:prstGeom prst="rect">
            <a:avLst/>
          </a:prstGeom>
          <a:noFill/>
          <a:ln w="9525">
            <a:noFill/>
            <a:miter lim="800000"/>
            <a:headEnd/>
            <a:tailEnd/>
          </a:ln>
        </p:spPr>
        <p:txBody>
          <a:bodyPr>
            <a:spAutoFit/>
          </a:bodyPr>
          <a:lstStyle/>
          <a:p>
            <a:pPr>
              <a:buFont typeface="Arial" charset="0"/>
              <a:buChar char="•"/>
              <a:defRPr/>
            </a:pPr>
            <a:r>
              <a:rPr lang="pl-PL" sz="1000" b="1" dirty="0">
                <a:solidFill>
                  <a:schemeClr val="accent5">
                    <a:lumMod val="25000"/>
                  </a:schemeClr>
                </a:solidFill>
              </a:rPr>
              <a:t> AM </a:t>
            </a:r>
            <a:r>
              <a:rPr lang="pl-PL" sz="1000" b="1" dirty="0" err="1">
                <a:solidFill>
                  <a:schemeClr val="accent5">
                    <a:lumMod val="25000"/>
                  </a:schemeClr>
                </a:solidFill>
              </a:rPr>
              <a:t>Fos-sur-Mer</a:t>
            </a:r>
            <a:endParaRPr lang="pl-PL" sz="1000" b="1" dirty="0">
              <a:solidFill>
                <a:schemeClr val="accent5">
                  <a:lumMod val="25000"/>
                </a:schemeClr>
              </a:solidFill>
            </a:endParaRPr>
          </a:p>
        </p:txBody>
      </p:sp>
      <p:sp>
        <p:nvSpPr>
          <p:cNvPr id="16" name="pole tekstowe 15"/>
          <p:cNvSpPr txBox="1">
            <a:spLocks noChangeArrowheads="1"/>
          </p:cNvSpPr>
          <p:nvPr/>
        </p:nvSpPr>
        <p:spPr bwMode="auto">
          <a:xfrm>
            <a:off x="2695575" y="3792538"/>
            <a:ext cx="1223963" cy="246062"/>
          </a:xfrm>
          <a:prstGeom prst="rect">
            <a:avLst/>
          </a:prstGeom>
          <a:noFill/>
          <a:ln w="9525">
            <a:noFill/>
            <a:miter lim="800000"/>
            <a:headEnd/>
            <a:tailEnd/>
          </a:ln>
        </p:spPr>
        <p:txBody>
          <a:bodyPr>
            <a:spAutoFit/>
          </a:bodyPr>
          <a:lstStyle/>
          <a:p>
            <a:pPr>
              <a:buFont typeface="Arial" charset="0"/>
              <a:buChar char="•"/>
            </a:pPr>
            <a:r>
              <a:rPr lang="fr-FR" sz="1000" b="1">
                <a:solidFill>
                  <a:srgbClr val="483D2A"/>
                </a:solidFill>
              </a:rPr>
              <a:t> </a:t>
            </a:r>
            <a:r>
              <a:rPr lang="pl-PL" sz="1000" b="1">
                <a:solidFill>
                  <a:srgbClr val="483D2A"/>
                </a:solidFill>
              </a:rPr>
              <a:t>AM Florange</a:t>
            </a:r>
          </a:p>
        </p:txBody>
      </p:sp>
      <p:sp>
        <p:nvSpPr>
          <p:cNvPr id="18" name="pole tekstowe 17"/>
          <p:cNvSpPr txBox="1">
            <a:spLocks noChangeArrowheads="1"/>
          </p:cNvSpPr>
          <p:nvPr/>
        </p:nvSpPr>
        <p:spPr bwMode="auto">
          <a:xfrm>
            <a:off x="2700338" y="3535363"/>
            <a:ext cx="1008062" cy="246062"/>
          </a:xfrm>
          <a:prstGeom prst="rect">
            <a:avLst/>
          </a:prstGeom>
          <a:noFill/>
          <a:ln w="9525">
            <a:noFill/>
            <a:miter lim="800000"/>
            <a:headEnd/>
            <a:tailEnd/>
          </a:ln>
        </p:spPr>
        <p:txBody>
          <a:bodyPr>
            <a:spAutoFit/>
          </a:bodyPr>
          <a:lstStyle/>
          <a:p>
            <a:pPr>
              <a:buFont typeface="Arial" charset="0"/>
              <a:buChar char="•"/>
            </a:pPr>
            <a:r>
              <a:rPr lang="pl-PL" sz="1000" b="1">
                <a:solidFill>
                  <a:srgbClr val="483D2A"/>
                </a:solidFill>
              </a:rPr>
              <a:t> </a:t>
            </a:r>
            <a:r>
              <a:rPr lang="fr-FR" sz="1000" b="1">
                <a:solidFill>
                  <a:srgbClr val="483D2A"/>
                </a:solidFill>
              </a:rPr>
              <a:t> </a:t>
            </a:r>
            <a:r>
              <a:rPr lang="pl-PL" sz="1000" b="1">
                <a:solidFill>
                  <a:srgbClr val="483D2A"/>
                </a:solidFill>
              </a:rPr>
              <a:t>AM Liege</a:t>
            </a:r>
          </a:p>
        </p:txBody>
      </p:sp>
      <p:sp>
        <p:nvSpPr>
          <p:cNvPr id="21" name="pole tekstowe 20"/>
          <p:cNvSpPr txBox="1"/>
          <p:nvPr/>
        </p:nvSpPr>
        <p:spPr>
          <a:xfrm>
            <a:off x="1908175" y="1268413"/>
            <a:ext cx="5472113" cy="338137"/>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a:spAutoFit/>
          </a:bodyPr>
          <a:lstStyle/>
          <a:p>
            <a:pPr>
              <a:defRPr/>
            </a:pPr>
            <a:r>
              <a:rPr lang="pl-PL" sz="1600" dirty="0">
                <a:solidFill>
                  <a:srgbClr val="000000"/>
                </a:solidFill>
              </a:rPr>
              <a:t>ArcelorMittal </a:t>
            </a:r>
            <a:r>
              <a:rPr lang="en-US" sz="1600" dirty="0">
                <a:solidFill>
                  <a:srgbClr val="000000"/>
                </a:solidFill>
              </a:rPr>
              <a:t>s</a:t>
            </a:r>
            <a:r>
              <a:rPr lang="pl-PL" sz="1600" dirty="0" err="1">
                <a:solidFill>
                  <a:srgbClr val="000000"/>
                </a:solidFill>
              </a:rPr>
              <a:t>ites</a:t>
            </a:r>
            <a:r>
              <a:rPr lang="pl-PL" sz="1600" dirty="0">
                <a:solidFill>
                  <a:srgbClr val="000000"/>
                </a:solidFill>
              </a:rPr>
              <a:t> </a:t>
            </a:r>
            <a:r>
              <a:rPr lang="pl-PL" sz="1600" dirty="0" err="1">
                <a:solidFill>
                  <a:srgbClr val="000000"/>
                </a:solidFill>
              </a:rPr>
              <a:t>in</a:t>
            </a:r>
            <a:r>
              <a:rPr lang="pl-PL" sz="1600" dirty="0">
                <a:solidFill>
                  <a:srgbClr val="000000"/>
                </a:solidFill>
              </a:rPr>
              <a:t> Europe </a:t>
            </a:r>
            <a:r>
              <a:rPr lang="pl-PL" sz="1600" dirty="0" err="1">
                <a:solidFill>
                  <a:srgbClr val="000000"/>
                </a:solidFill>
              </a:rPr>
              <a:t>cooperating</a:t>
            </a:r>
            <a:r>
              <a:rPr lang="pl-PL" sz="1600" dirty="0">
                <a:solidFill>
                  <a:srgbClr val="000000"/>
                </a:solidFill>
              </a:rPr>
              <a:t> </a:t>
            </a:r>
            <a:r>
              <a:rPr lang="pl-PL" sz="1600" dirty="0" err="1">
                <a:solidFill>
                  <a:srgbClr val="000000"/>
                </a:solidFill>
              </a:rPr>
              <a:t>with</a:t>
            </a:r>
            <a:r>
              <a:rPr lang="pl-PL" sz="1600" dirty="0">
                <a:solidFill>
                  <a:srgbClr val="000000"/>
                </a:solidFill>
              </a:rPr>
              <a:t> AMSG </a:t>
            </a:r>
          </a:p>
        </p:txBody>
      </p:sp>
      <p:sp>
        <p:nvSpPr>
          <p:cNvPr id="20" name="pole tekstowe 19"/>
          <p:cNvSpPr txBox="1">
            <a:spLocks noChangeArrowheads="1"/>
          </p:cNvSpPr>
          <p:nvPr/>
        </p:nvSpPr>
        <p:spPr bwMode="auto">
          <a:xfrm>
            <a:off x="2916238" y="3357563"/>
            <a:ext cx="1081087" cy="246062"/>
          </a:xfrm>
          <a:prstGeom prst="rect">
            <a:avLst/>
          </a:prstGeom>
          <a:noFill/>
          <a:ln w="9525">
            <a:noFill/>
            <a:miter lim="800000"/>
            <a:headEnd/>
            <a:tailEnd/>
          </a:ln>
        </p:spPr>
        <p:txBody>
          <a:bodyPr>
            <a:spAutoFit/>
          </a:bodyPr>
          <a:lstStyle/>
          <a:p>
            <a:pPr algn="l">
              <a:buFont typeface="Arial" charset="0"/>
              <a:buChar char="•"/>
              <a:defRPr/>
            </a:pPr>
            <a:r>
              <a:rPr lang="pl-PL" sz="1000" b="1" dirty="0">
                <a:solidFill>
                  <a:schemeClr val="accent5">
                    <a:lumMod val="25000"/>
                  </a:schemeClr>
                </a:solidFill>
              </a:rPr>
              <a:t> AM </a:t>
            </a:r>
            <a:r>
              <a:rPr lang="en-US" sz="1000" b="1" dirty="0" err="1">
                <a:solidFill>
                  <a:schemeClr val="accent5">
                    <a:lumMod val="25000"/>
                  </a:schemeClr>
                </a:solidFill>
              </a:rPr>
              <a:t>Ruhrort</a:t>
            </a:r>
            <a:endParaRPr lang="pl-PL" sz="1000" b="1" dirty="0">
              <a:solidFill>
                <a:schemeClr val="accent5">
                  <a:lumMod val="25000"/>
                </a:schemeClr>
              </a:solidFill>
            </a:endParaRPr>
          </a:p>
        </p:txBody>
      </p:sp>
      <p:sp>
        <p:nvSpPr>
          <p:cNvPr id="22" name="pole tekstowe 21"/>
          <p:cNvSpPr txBox="1">
            <a:spLocks noChangeArrowheads="1"/>
          </p:cNvSpPr>
          <p:nvPr/>
        </p:nvSpPr>
        <p:spPr bwMode="auto">
          <a:xfrm>
            <a:off x="1546225" y="5572125"/>
            <a:ext cx="1512888" cy="246063"/>
          </a:xfrm>
          <a:prstGeom prst="rect">
            <a:avLst/>
          </a:prstGeom>
          <a:noFill/>
          <a:ln w="9525">
            <a:noFill/>
            <a:miter lim="800000"/>
            <a:headEnd/>
            <a:tailEnd/>
          </a:ln>
        </p:spPr>
        <p:txBody>
          <a:bodyPr>
            <a:spAutoFit/>
          </a:bodyPr>
          <a:lstStyle/>
          <a:p>
            <a:pPr algn="l">
              <a:buFont typeface="Arial" charset="0"/>
              <a:buChar char="•"/>
              <a:defRPr/>
            </a:pPr>
            <a:r>
              <a:rPr lang="pl-PL" sz="1000" b="1" dirty="0">
                <a:solidFill>
                  <a:schemeClr val="accent5">
                    <a:lumMod val="25000"/>
                  </a:schemeClr>
                </a:solidFill>
              </a:rPr>
              <a:t> AM </a:t>
            </a:r>
            <a:r>
              <a:rPr lang="en-US" sz="1000" b="1" dirty="0">
                <a:solidFill>
                  <a:schemeClr val="accent5">
                    <a:lumMod val="25000"/>
                  </a:schemeClr>
                </a:solidFill>
              </a:rPr>
              <a:t>Sagunto</a:t>
            </a:r>
            <a:endParaRPr lang="pl-PL" sz="1000" b="1" dirty="0">
              <a:solidFill>
                <a:schemeClr val="accent5">
                  <a:lumMod val="25000"/>
                </a:schemeClr>
              </a:solidFill>
            </a:endParaRPr>
          </a:p>
        </p:txBody>
      </p:sp>
      <p:sp>
        <p:nvSpPr>
          <p:cNvPr id="19" name="pole tekstowe 18"/>
          <p:cNvSpPr txBox="1">
            <a:spLocks noChangeArrowheads="1"/>
          </p:cNvSpPr>
          <p:nvPr/>
        </p:nvSpPr>
        <p:spPr bwMode="auto">
          <a:xfrm>
            <a:off x="2555875" y="3883025"/>
            <a:ext cx="1655763" cy="246063"/>
          </a:xfrm>
          <a:prstGeom prst="rect">
            <a:avLst/>
          </a:prstGeom>
          <a:noFill/>
          <a:ln w="9525">
            <a:noFill/>
            <a:miter lim="800000"/>
            <a:headEnd/>
            <a:tailEnd/>
          </a:ln>
        </p:spPr>
        <p:txBody>
          <a:bodyPr>
            <a:spAutoFit/>
          </a:bodyPr>
          <a:lstStyle/>
          <a:p>
            <a:pPr>
              <a:buFont typeface="Arial" charset="0"/>
              <a:buChar char="•"/>
              <a:defRPr/>
            </a:pPr>
            <a:r>
              <a:rPr lang="pl-PL" sz="1000" b="1" dirty="0">
                <a:solidFill>
                  <a:schemeClr val="accent5">
                    <a:lumMod val="25000"/>
                  </a:schemeClr>
                </a:solidFill>
              </a:rPr>
              <a:t> AM </a:t>
            </a:r>
            <a:r>
              <a:rPr lang="pl-PL" sz="1000" b="1" dirty="0" err="1">
                <a:solidFill>
                  <a:schemeClr val="accent5">
                    <a:lumMod val="25000"/>
                  </a:schemeClr>
                </a:solidFill>
              </a:rPr>
              <a:t>Gandrange</a:t>
            </a:r>
            <a:endParaRPr lang="pl-PL" sz="1000" b="1" dirty="0">
              <a:solidFill>
                <a:schemeClr val="accent5">
                  <a:lumMod val="2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7000"/>
                            </p:stCondLst>
                            <p:childTnLst>
                              <p:par>
                                <p:cTn id="25" presetID="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ppt_x"/>
                                          </p:val>
                                        </p:tav>
                                        <p:tav tm="100000">
                                          <p:val>
                                            <p:strVal val="#ppt_x"/>
                                          </p:val>
                                        </p:tav>
                                      </p:tavLst>
                                    </p:anim>
                                    <p:anim calcmode="lin" valueType="num">
                                      <p:cBhvr additive="base">
                                        <p:cTn id="28" dur="20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9000"/>
                            </p:stCondLst>
                            <p:childTnLst>
                              <p:par>
                                <p:cTn id="30" presetID="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000" fill="hold"/>
                                        <p:tgtEl>
                                          <p:spTgt spid="11"/>
                                        </p:tgtEl>
                                        <p:attrNameLst>
                                          <p:attrName>ppt_x</p:attrName>
                                        </p:attrNameLst>
                                      </p:cBhvr>
                                      <p:tavLst>
                                        <p:tav tm="0">
                                          <p:val>
                                            <p:strVal val="#ppt_x"/>
                                          </p:val>
                                        </p:tav>
                                        <p:tav tm="100000">
                                          <p:val>
                                            <p:strVal val="#ppt_x"/>
                                          </p:val>
                                        </p:tav>
                                      </p:tavLst>
                                    </p:anim>
                                    <p:anim calcmode="lin" valueType="num">
                                      <p:cBhvr additive="base">
                                        <p:cTn id="33" dur="200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11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0" fill="hold"/>
                                        <p:tgtEl>
                                          <p:spTgt spid="12"/>
                                        </p:tgtEl>
                                        <p:attrNameLst>
                                          <p:attrName>ppt_x</p:attrName>
                                        </p:attrNameLst>
                                      </p:cBhvr>
                                      <p:tavLst>
                                        <p:tav tm="0">
                                          <p:val>
                                            <p:strVal val="#ppt_x"/>
                                          </p:val>
                                        </p:tav>
                                        <p:tav tm="100000">
                                          <p:val>
                                            <p:strVal val="#ppt_x"/>
                                          </p:val>
                                        </p:tav>
                                      </p:tavLst>
                                    </p:anim>
                                    <p:anim calcmode="lin" valueType="num">
                                      <p:cBhvr additive="base">
                                        <p:cTn id="38" dur="20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13000"/>
                            </p:stCondLst>
                            <p:childTnLst>
                              <p:par>
                                <p:cTn id="40" presetID="2"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000" fill="hold"/>
                                        <p:tgtEl>
                                          <p:spTgt spid="13"/>
                                        </p:tgtEl>
                                        <p:attrNameLst>
                                          <p:attrName>ppt_x</p:attrName>
                                        </p:attrNameLst>
                                      </p:cBhvr>
                                      <p:tavLst>
                                        <p:tav tm="0">
                                          <p:val>
                                            <p:strVal val="#ppt_x"/>
                                          </p:val>
                                        </p:tav>
                                        <p:tav tm="100000">
                                          <p:val>
                                            <p:strVal val="#ppt_x"/>
                                          </p:val>
                                        </p:tav>
                                      </p:tavLst>
                                    </p:anim>
                                    <p:anim calcmode="lin" valueType="num">
                                      <p:cBhvr additive="base">
                                        <p:cTn id="43" dur="200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15000"/>
                            </p:stCondLst>
                            <p:childTnLst>
                              <p:par>
                                <p:cTn id="45" presetID="2" presetClass="entr" presetSubtype="9"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000" fill="hold"/>
                                        <p:tgtEl>
                                          <p:spTgt spid="15"/>
                                        </p:tgtEl>
                                        <p:attrNameLst>
                                          <p:attrName>ppt_x</p:attrName>
                                        </p:attrNameLst>
                                      </p:cBhvr>
                                      <p:tavLst>
                                        <p:tav tm="0">
                                          <p:val>
                                            <p:strVal val="0-#ppt_w/2"/>
                                          </p:val>
                                        </p:tav>
                                        <p:tav tm="100000">
                                          <p:val>
                                            <p:strVal val="#ppt_x"/>
                                          </p:val>
                                        </p:tav>
                                      </p:tavLst>
                                    </p:anim>
                                    <p:anim calcmode="lin" valueType="num">
                                      <p:cBhvr additive="base">
                                        <p:cTn id="48" dur="2000" fill="hold"/>
                                        <p:tgtEl>
                                          <p:spTgt spid="15"/>
                                        </p:tgtEl>
                                        <p:attrNameLst>
                                          <p:attrName>ppt_y</p:attrName>
                                        </p:attrNameLst>
                                      </p:cBhvr>
                                      <p:tavLst>
                                        <p:tav tm="0">
                                          <p:val>
                                            <p:strVal val="0-#ppt_h/2"/>
                                          </p:val>
                                        </p:tav>
                                        <p:tav tm="100000">
                                          <p:val>
                                            <p:strVal val="#ppt_y"/>
                                          </p:val>
                                        </p:tav>
                                      </p:tavLst>
                                    </p:anim>
                                  </p:childTnLst>
                                </p:cTn>
                              </p:par>
                            </p:childTnLst>
                          </p:cTn>
                        </p:par>
                        <p:par>
                          <p:cTn id="49" fill="hold">
                            <p:stCondLst>
                              <p:cond delay="17000"/>
                            </p:stCondLst>
                            <p:childTnLst>
                              <p:par>
                                <p:cTn id="50" presetID="2" presetClass="entr" presetSubtype="9"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000" fill="hold"/>
                                        <p:tgtEl>
                                          <p:spTgt spid="16"/>
                                        </p:tgtEl>
                                        <p:attrNameLst>
                                          <p:attrName>ppt_x</p:attrName>
                                        </p:attrNameLst>
                                      </p:cBhvr>
                                      <p:tavLst>
                                        <p:tav tm="0">
                                          <p:val>
                                            <p:strVal val="0-#ppt_w/2"/>
                                          </p:val>
                                        </p:tav>
                                        <p:tav tm="100000">
                                          <p:val>
                                            <p:strVal val="#ppt_x"/>
                                          </p:val>
                                        </p:tav>
                                      </p:tavLst>
                                    </p:anim>
                                    <p:anim calcmode="lin" valueType="num">
                                      <p:cBhvr additive="base">
                                        <p:cTn id="53" dur="2000" fill="hold"/>
                                        <p:tgtEl>
                                          <p:spTgt spid="16"/>
                                        </p:tgtEl>
                                        <p:attrNameLst>
                                          <p:attrName>ppt_y</p:attrName>
                                        </p:attrNameLst>
                                      </p:cBhvr>
                                      <p:tavLst>
                                        <p:tav tm="0">
                                          <p:val>
                                            <p:strVal val="0-#ppt_h/2"/>
                                          </p:val>
                                        </p:tav>
                                        <p:tav tm="100000">
                                          <p:val>
                                            <p:strVal val="#ppt_y"/>
                                          </p:val>
                                        </p:tav>
                                      </p:tavLst>
                                    </p:anim>
                                  </p:childTnLst>
                                </p:cTn>
                              </p:par>
                            </p:childTnLst>
                          </p:cTn>
                        </p:par>
                        <p:par>
                          <p:cTn id="54" fill="hold">
                            <p:stCondLst>
                              <p:cond delay="19000"/>
                            </p:stCondLst>
                            <p:childTnLst>
                              <p:par>
                                <p:cTn id="55" presetID="2" presetClass="entr" presetSubtype="9"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2000" fill="hold"/>
                                        <p:tgtEl>
                                          <p:spTgt spid="18"/>
                                        </p:tgtEl>
                                        <p:attrNameLst>
                                          <p:attrName>ppt_x</p:attrName>
                                        </p:attrNameLst>
                                      </p:cBhvr>
                                      <p:tavLst>
                                        <p:tav tm="0">
                                          <p:val>
                                            <p:strVal val="0-#ppt_w/2"/>
                                          </p:val>
                                        </p:tav>
                                        <p:tav tm="100000">
                                          <p:val>
                                            <p:strVal val="#ppt_x"/>
                                          </p:val>
                                        </p:tav>
                                      </p:tavLst>
                                    </p:anim>
                                    <p:anim calcmode="lin" valueType="num">
                                      <p:cBhvr additive="base">
                                        <p:cTn id="58" dur="2000" fill="hold"/>
                                        <p:tgtEl>
                                          <p:spTgt spid="18"/>
                                        </p:tgtEl>
                                        <p:attrNameLst>
                                          <p:attrName>ppt_y</p:attrName>
                                        </p:attrNameLst>
                                      </p:cBhvr>
                                      <p:tavLst>
                                        <p:tav tm="0">
                                          <p:val>
                                            <p:strVal val="0-#ppt_h/2"/>
                                          </p:val>
                                        </p:tav>
                                        <p:tav tm="100000">
                                          <p:val>
                                            <p:strVal val="#ppt_y"/>
                                          </p:val>
                                        </p:tav>
                                      </p:tavLst>
                                    </p:anim>
                                  </p:childTnLst>
                                </p:cTn>
                              </p:par>
                            </p:childTnLst>
                          </p:cTn>
                        </p:par>
                        <p:par>
                          <p:cTn id="59" fill="hold">
                            <p:stCondLst>
                              <p:cond delay="21000"/>
                            </p:stCondLst>
                            <p:childTnLst>
                              <p:par>
                                <p:cTn id="60" presetID="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2000" fill="hold"/>
                                        <p:tgtEl>
                                          <p:spTgt spid="20"/>
                                        </p:tgtEl>
                                        <p:attrNameLst>
                                          <p:attrName>ppt_x</p:attrName>
                                        </p:attrNameLst>
                                      </p:cBhvr>
                                      <p:tavLst>
                                        <p:tav tm="0">
                                          <p:val>
                                            <p:strVal val="#ppt_x"/>
                                          </p:val>
                                        </p:tav>
                                        <p:tav tm="100000">
                                          <p:val>
                                            <p:strVal val="#ppt_x"/>
                                          </p:val>
                                        </p:tav>
                                      </p:tavLst>
                                    </p:anim>
                                    <p:anim calcmode="lin" valueType="num">
                                      <p:cBhvr additive="base">
                                        <p:cTn id="63" dur="20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23000"/>
                            </p:stCondLst>
                            <p:childTnLst>
                              <p:par>
                                <p:cTn id="65" presetID="2" presetClass="entr" presetSubtype="1"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2000" fill="hold"/>
                                        <p:tgtEl>
                                          <p:spTgt spid="22"/>
                                        </p:tgtEl>
                                        <p:attrNameLst>
                                          <p:attrName>ppt_x</p:attrName>
                                        </p:attrNameLst>
                                      </p:cBhvr>
                                      <p:tavLst>
                                        <p:tav tm="0">
                                          <p:val>
                                            <p:strVal val="#ppt_x"/>
                                          </p:val>
                                        </p:tav>
                                        <p:tav tm="100000">
                                          <p:val>
                                            <p:strVal val="#ppt_x"/>
                                          </p:val>
                                        </p:tav>
                                      </p:tavLst>
                                    </p:anim>
                                    <p:anim calcmode="lin" valueType="num">
                                      <p:cBhvr additive="base">
                                        <p:cTn id="68" dur="2000" fill="hold"/>
                                        <p:tgtEl>
                                          <p:spTgt spid="22"/>
                                        </p:tgtEl>
                                        <p:attrNameLst>
                                          <p:attrName>ppt_y</p:attrName>
                                        </p:attrNameLst>
                                      </p:cBhvr>
                                      <p:tavLst>
                                        <p:tav tm="0">
                                          <p:val>
                                            <p:strVal val="0-#ppt_h/2"/>
                                          </p:val>
                                        </p:tav>
                                        <p:tav tm="100000">
                                          <p:val>
                                            <p:strVal val="#ppt_y"/>
                                          </p:val>
                                        </p:tav>
                                      </p:tavLst>
                                    </p:anim>
                                  </p:childTnLst>
                                </p:cTn>
                              </p:par>
                            </p:childTnLst>
                          </p:cTn>
                        </p:par>
                        <p:par>
                          <p:cTn id="69" fill="hold">
                            <p:stCondLst>
                              <p:cond delay="25000"/>
                            </p:stCondLst>
                            <p:childTnLst>
                              <p:par>
                                <p:cTn id="70" presetID="2" presetClass="entr" presetSubtype="9"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2000" fill="hold"/>
                                        <p:tgtEl>
                                          <p:spTgt spid="19"/>
                                        </p:tgtEl>
                                        <p:attrNameLst>
                                          <p:attrName>ppt_x</p:attrName>
                                        </p:attrNameLst>
                                      </p:cBhvr>
                                      <p:tavLst>
                                        <p:tav tm="0">
                                          <p:val>
                                            <p:strVal val="0-#ppt_w/2"/>
                                          </p:val>
                                        </p:tav>
                                        <p:tav tm="100000">
                                          <p:val>
                                            <p:strVal val="#ppt_x"/>
                                          </p:val>
                                        </p:tav>
                                      </p:tavLst>
                                    </p:anim>
                                    <p:anim calcmode="lin" valueType="num">
                                      <p:cBhvr additive="base">
                                        <p:cTn id="73"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P spid="12" grpId="0"/>
      <p:bldP spid="13" grpId="0"/>
      <p:bldP spid="15" grpId="0"/>
      <p:bldP spid="16" grpId="0"/>
      <p:bldP spid="18" grpId="0"/>
      <p:bldP spid="21" grpId="0" animBg="1"/>
      <p:bldP spid="20" grpId="0"/>
      <p:bldP spid="22"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D1C3EADD-D5CA-44B4-BCB9-0F37F77846A6}" type="slidenum">
              <a:rPr lang="pl-PL" smtClean="0"/>
              <a:pPr>
                <a:defRPr/>
              </a:pPr>
              <a:t>30</a:t>
            </a:fld>
            <a:endParaRPr lang="pl-PL"/>
          </a:p>
        </p:txBody>
      </p:sp>
      <p:pic>
        <p:nvPicPr>
          <p:cNvPr id="13315" name="Picture 19" descr="ArcelorMittal Service Group v"/>
          <p:cNvPicPr>
            <a:picLocks noChangeAspect="1" noChangeArrowheads="1"/>
          </p:cNvPicPr>
          <p:nvPr/>
        </p:nvPicPr>
        <p:blipFill>
          <a:blip r:embed="rId2" cstate="print"/>
          <a:srcRect/>
          <a:stretch>
            <a:fillRect/>
          </a:stretch>
        </p:blipFill>
        <p:spPr bwMode="auto">
          <a:xfrm>
            <a:off x="6491288" y="404813"/>
            <a:ext cx="2185987" cy="936625"/>
          </a:xfrm>
          <a:prstGeom prst="rect">
            <a:avLst/>
          </a:prstGeom>
          <a:noFill/>
          <a:ln w="9525">
            <a:noFill/>
            <a:miter lim="800000"/>
            <a:headEnd/>
            <a:tailEnd/>
          </a:ln>
        </p:spPr>
      </p:pic>
      <p:pic>
        <p:nvPicPr>
          <p:cNvPr id="13316" name="Obraz 4" descr="IMG-20120131-00192.jpg"/>
          <p:cNvPicPr>
            <a:picLocks noChangeAspect="1"/>
          </p:cNvPicPr>
          <p:nvPr/>
        </p:nvPicPr>
        <p:blipFill>
          <a:blip r:embed="rId3" cstate="print"/>
          <a:srcRect/>
          <a:stretch>
            <a:fillRect/>
          </a:stretch>
        </p:blipFill>
        <p:spPr bwMode="auto">
          <a:xfrm>
            <a:off x="179388" y="3500438"/>
            <a:ext cx="7848600" cy="3046412"/>
          </a:xfrm>
          <a:prstGeom prst="rect">
            <a:avLst/>
          </a:prstGeom>
          <a:noFill/>
          <a:ln w="9525">
            <a:noFill/>
            <a:miter lim="800000"/>
            <a:headEnd/>
            <a:tailEnd/>
          </a:ln>
        </p:spPr>
      </p:pic>
      <p:pic>
        <p:nvPicPr>
          <p:cNvPr id="13317" name="Obraz 5" descr="IMG-20120131-00193.jpg"/>
          <p:cNvPicPr>
            <a:picLocks noChangeAspect="1"/>
          </p:cNvPicPr>
          <p:nvPr/>
        </p:nvPicPr>
        <p:blipFill>
          <a:blip r:embed="rId4" cstate="print"/>
          <a:srcRect/>
          <a:stretch>
            <a:fillRect/>
          </a:stretch>
        </p:blipFill>
        <p:spPr bwMode="auto">
          <a:xfrm>
            <a:off x="179388" y="908050"/>
            <a:ext cx="3744912" cy="2441575"/>
          </a:xfrm>
          <a:prstGeom prst="rect">
            <a:avLst/>
          </a:prstGeom>
          <a:noFill/>
          <a:ln w="9525">
            <a:noFill/>
            <a:miter lim="800000"/>
            <a:headEnd/>
            <a:tailEnd/>
          </a:ln>
        </p:spPr>
      </p:pic>
      <p:sp>
        <p:nvSpPr>
          <p:cNvPr id="13318" name="pole tekstowe 6"/>
          <p:cNvSpPr txBox="1">
            <a:spLocks noChangeArrowheads="1"/>
          </p:cNvSpPr>
          <p:nvPr/>
        </p:nvSpPr>
        <p:spPr bwMode="auto">
          <a:xfrm>
            <a:off x="4211638" y="1628775"/>
            <a:ext cx="2690865" cy="1384995"/>
          </a:xfrm>
          <a:prstGeom prst="rect">
            <a:avLst/>
          </a:prstGeom>
          <a:noFill/>
          <a:ln w="9525">
            <a:noFill/>
            <a:miter lim="800000"/>
            <a:headEnd/>
            <a:tailEnd/>
          </a:ln>
        </p:spPr>
        <p:txBody>
          <a:bodyPr wrap="none">
            <a:spAutoFit/>
          </a:bodyPr>
          <a:lstStyle/>
          <a:p>
            <a:pPr algn="l"/>
            <a:r>
              <a:rPr lang="en-US" sz="1200" b="1" u="sng" dirty="0" err="1">
                <a:solidFill>
                  <a:srgbClr val="000000"/>
                </a:solidFill>
              </a:rPr>
              <a:t>Tundish</a:t>
            </a:r>
            <a:r>
              <a:rPr lang="en-US" sz="1200" b="1" u="sng" dirty="0">
                <a:solidFill>
                  <a:srgbClr val="000000"/>
                </a:solidFill>
              </a:rPr>
              <a:t> Car</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a:t>
            </a:r>
            <a:r>
              <a:rPr lang="en-US" sz="1200" b="1" dirty="0" err="1">
                <a:solidFill>
                  <a:srgbClr val="000000"/>
                </a:solidFill>
              </a:rPr>
              <a:t>Kriviy</a:t>
            </a:r>
            <a:r>
              <a:rPr lang="en-US" sz="1200" b="1" dirty="0">
                <a:solidFill>
                  <a:srgbClr val="000000"/>
                </a:solidFill>
              </a:rPr>
              <a:t> </a:t>
            </a:r>
            <a:r>
              <a:rPr lang="en-US" sz="1200" b="1" dirty="0" err="1">
                <a:solidFill>
                  <a:srgbClr val="000000"/>
                </a:solidFill>
              </a:rPr>
              <a:t>Rih</a:t>
            </a:r>
            <a:endParaRPr lang="en-US" sz="1200" b="1" dirty="0">
              <a:solidFill>
                <a:srgbClr val="000000"/>
              </a:solidFill>
            </a:endParaRPr>
          </a:p>
          <a:p>
            <a:pPr algn="l"/>
            <a:r>
              <a:rPr lang="en-US" sz="1200" dirty="0">
                <a:solidFill>
                  <a:srgbClr val="000000"/>
                </a:solidFill>
              </a:rPr>
              <a:t>Weight: 10 025 kg</a:t>
            </a:r>
          </a:p>
          <a:p>
            <a:pPr algn="l"/>
            <a:r>
              <a:rPr lang="en-US" sz="1200" dirty="0">
                <a:solidFill>
                  <a:srgbClr val="000000"/>
                </a:solidFill>
              </a:rPr>
              <a:t>Size: 9 278 x 2 800 x 1 935 mm</a:t>
            </a:r>
          </a:p>
          <a:p>
            <a:pPr algn="l"/>
            <a:r>
              <a:rPr lang="en-US" sz="1200" dirty="0">
                <a:solidFill>
                  <a:srgbClr val="000000"/>
                </a:solidFill>
              </a:rPr>
              <a:t>Quantity: 1 </a:t>
            </a:r>
            <a:r>
              <a:rPr lang="en-US" sz="1200" dirty="0" err="1">
                <a:solidFill>
                  <a:srgbClr val="000000"/>
                </a:solidFill>
              </a:rPr>
              <a:t>pcs</a:t>
            </a:r>
            <a:endParaRPr lang="en-US" sz="1200" dirty="0">
              <a:solidFill>
                <a:srgbClr val="000000"/>
              </a:solidFill>
            </a:endParaRPr>
          </a:p>
          <a:p>
            <a:pPr algn="l"/>
            <a:endParaRPr lang="pl-PL" sz="1200" dirty="0"/>
          </a:p>
        </p:txBody>
      </p:sp>
      <p:sp>
        <p:nvSpPr>
          <p:cNvPr id="3" name="Rectangle 17"/>
          <p:cNvSpPr>
            <a:spLocks noChangeArrowheads="1"/>
          </p:cNvSpPr>
          <p:nvPr/>
        </p:nvSpPr>
        <p:spPr bwMode="auto">
          <a:xfrm>
            <a:off x="323850" y="333375"/>
            <a:ext cx="7272338"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Obraz 2" descr="Bez nazwy 1 kopia.gif"/>
          <p:cNvPicPr>
            <a:picLocks noChangeAspect="1"/>
          </p:cNvPicPr>
          <p:nvPr/>
        </p:nvPicPr>
        <p:blipFill>
          <a:blip r:embed="rId2" cstate="print"/>
          <a:srcRect/>
          <a:stretch>
            <a:fillRect/>
          </a:stretch>
        </p:blipFill>
        <p:spPr bwMode="auto">
          <a:xfrm>
            <a:off x="1187450" y="2997200"/>
            <a:ext cx="2933700" cy="3095625"/>
          </a:xfrm>
          <a:prstGeom prst="rect">
            <a:avLst/>
          </a:prstGeom>
          <a:noFill/>
          <a:ln w="9525">
            <a:noFill/>
            <a:miter lim="800000"/>
            <a:headEnd/>
            <a:tailEnd/>
          </a:ln>
        </p:spPr>
      </p:pic>
      <p:sp>
        <p:nvSpPr>
          <p:cNvPr id="6" name="pole tekstowe 5"/>
          <p:cNvSpPr txBox="1"/>
          <p:nvPr/>
        </p:nvSpPr>
        <p:spPr>
          <a:xfrm>
            <a:off x="4786313" y="6000750"/>
            <a:ext cx="3643312" cy="369888"/>
          </a:xfrm>
          <a:prstGeom prst="rect">
            <a:avLst/>
          </a:prstGeom>
          <a:noFill/>
        </p:spPr>
        <p:txBody>
          <a:bodyPr>
            <a:spAutoFit/>
          </a:bodyPr>
          <a:lstStyle/>
          <a:p>
            <a:pPr fontAlgn="auto">
              <a:spcBef>
                <a:spcPts val="0"/>
              </a:spcBef>
              <a:spcAft>
                <a:spcPts val="0"/>
              </a:spcAft>
              <a:defRPr/>
            </a:pPr>
            <a:r>
              <a:rPr lang="pl-PL" dirty="0">
                <a:solidFill>
                  <a:schemeClr val="bg1">
                    <a:lumMod val="95000"/>
                    <a:lumOff val="5000"/>
                  </a:schemeClr>
                </a:solidFill>
                <a:latin typeface="+mn-lt"/>
              </a:rPr>
              <a:t>Fragment of </a:t>
            </a:r>
            <a:r>
              <a:rPr lang="pl-PL" dirty="0" err="1">
                <a:solidFill>
                  <a:schemeClr val="bg1">
                    <a:lumMod val="95000"/>
                    <a:lumOff val="5000"/>
                  </a:schemeClr>
                </a:solidFill>
                <a:latin typeface="+mn-lt"/>
              </a:rPr>
              <a:t>Trunniong</a:t>
            </a:r>
            <a:r>
              <a:rPr lang="pl-PL" dirty="0">
                <a:solidFill>
                  <a:schemeClr val="bg1">
                    <a:lumMod val="95000"/>
                    <a:lumOff val="5000"/>
                  </a:schemeClr>
                </a:solidFill>
                <a:latin typeface="+mn-lt"/>
              </a:rPr>
              <a:t> ring</a:t>
            </a:r>
          </a:p>
        </p:txBody>
      </p:sp>
      <p:cxnSp>
        <p:nvCxnSpPr>
          <p:cNvPr id="7" name="Łącznik prosty 6"/>
          <p:cNvCxnSpPr/>
          <p:nvPr/>
        </p:nvCxnSpPr>
        <p:spPr>
          <a:xfrm rot="10800000">
            <a:off x="4500563" y="6357938"/>
            <a:ext cx="32146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41" name="Picture 5" descr="ArcelorMittal Service Group v"/>
          <p:cNvPicPr>
            <a:picLocks noChangeAspect="1" noChangeArrowheads="1"/>
          </p:cNvPicPr>
          <p:nvPr/>
        </p:nvPicPr>
        <p:blipFill>
          <a:blip r:embed="rId3" cstate="print"/>
          <a:srcRect/>
          <a:stretch>
            <a:fillRect/>
          </a:stretch>
        </p:blipFill>
        <p:spPr bwMode="auto">
          <a:xfrm>
            <a:off x="6588125" y="404813"/>
            <a:ext cx="2087563" cy="863600"/>
          </a:xfrm>
          <a:prstGeom prst="rect">
            <a:avLst/>
          </a:prstGeom>
          <a:noFill/>
          <a:ln w="9525">
            <a:noFill/>
            <a:miter lim="800000"/>
            <a:headEnd/>
            <a:tailEnd/>
          </a:ln>
        </p:spPr>
      </p:pic>
      <p:sp>
        <p:nvSpPr>
          <p:cNvPr id="14342" name="pole tekstowe 10"/>
          <p:cNvSpPr txBox="1">
            <a:spLocks noChangeArrowheads="1"/>
          </p:cNvSpPr>
          <p:nvPr/>
        </p:nvSpPr>
        <p:spPr bwMode="auto">
          <a:xfrm>
            <a:off x="611188" y="1268413"/>
            <a:ext cx="3010761" cy="1606594"/>
          </a:xfrm>
          <a:prstGeom prst="rect">
            <a:avLst/>
          </a:prstGeom>
          <a:noFill/>
          <a:ln w="9525">
            <a:noFill/>
            <a:miter lim="800000"/>
            <a:headEnd/>
            <a:tailEnd/>
          </a:ln>
        </p:spPr>
        <p:txBody>
          <a:bodyPr wrap="none">
            <a:spAutoFit/>
          </a:bodyPr>
          <a:lstStyle/>
          <a:p>
            <a:pPr algn="l"/>
            <a:r>
              <a:rPr lang="en-US" sz="1200" b="1" u="sng" dirty="0">
                <a:solidFill>
                  <a:srgbClr val="000000"/>
                </a:solidFill>
              </a:rPr>
              <a:t>85 t Converter</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Annaba</a:t>
            </a:r>
          </a:p>
          <a:p>
            <a:pPr algn="l"/>
            <a:r>
              <a:rPr lang="en-US" sz="1200" dirty="0">
                <a:solidFill>
                  <a:srgbClr val="000000"/>
                </a:solidFill>
              </a:rPr>
              <a:t>Weight: 201 250 kg</a:t>
            </a:r>
          </a:p>
          <a:p>
            <a:pPr algn="l"/>
            <a:r>
              <a:rPr lang="en-US" sz="1200" dirty="0">
                <a:solidFill>
                  <a:srgbClr val="000000"/>
                </a:solidFill>
              </a:rPr>
              <a:t>Capacity: 76.6 m3</a:t>
            </a:r>
          </a:p>
          <a:p>
            <a:pPr algn="l"/>
            <a:r>
              <a:rPr lang="en-US" sz="1200" dirty="0">
                <a:solidFill>
                  <a:srgbClr val="000000"/>
                </a:solidFill>
              </a:rPr>
              <a:t>Size:  7 700 x 5 600 mm (ring10 000 mm)</a:t>
            </a:r>
          </a:p>
          <a:p>
            <a:pPr algn="l"/>
            <a:r>
              <a:rPr lang="en-US" sz="1200" dirty="0">
                <a:solidFill>
                  <a:srgbClr val="000000"/>
                </a:solidFill>
              </a:rPr>
              <a:t>Quantity: 2 </a:t>
            </a:r>
            <a:r>
              <a:rPr lang="en-US" sz="1200" dirty="0" err="1">
                <a:solidFill>
                  <a:srgbClr val="000000"/>
                </a:solidFill>
              </a:rPr>
              <a:t>pcs</a:t>
            </a:r>
            <a:endParaRPr lang="en-US" sz="1200" dirty="0">
              <a:solidFill>
                <a:srgbClr val="000000"/>
              </a:solidFill>
            </a:endParaRPr>
          </a:p>
          <a:p>
            <a:pPr algn="l"/>
            <a:endParaRPr lang="pl-PL" sz="1200" dirty="0"/>
          </a:p>
        </p:txBody>
      </p:sp>
      <p:cxnSp>
        <p:nvCxnSpPr>
          <p:cNvPr id="12" name="Łącznik prosty 11"/>
          <p:cNvCxnSpPr/>
          <p:nvPr/>
        </p:nvCxnSpPr>
        <p:spPr>
          <a:xfrm>
            <a:off x="755650" y="2924175"/>
            <a:ext cx="48958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17"/>
          <p:cNvSpPr>
            <a:spLocks noChangeArrowheads="1"/>
          </p:cNvSpPr>
          <p:nvPr/>
        </p:nvSpPr>
        <p:spPr bwMode="auto">
          <a:xfrm>
            <a:off x="107950" y="404813"/>
            <a:ext cx="7488238"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pic>
        <p:nvPicPr>
          <p:cNvPr id="14345" name="Picture 9" descr="E:\Damian\Dla innych\AK\Prezentacja - stawki ZM\BRK\Zdjęcia\BELTER\19022010_001_.jpg"/>
          <p:cNvPicPr>
            <a:picLocks noChangeAspect="1" noChangeArrowheads="1"/>
          </p:cNvPicPr>
          <p:nvPr/>
        </p:nvPicPr>
        <p:blipFill>
          <a:blip r:embed="rId4" cstate="print"/>
          <a:srcRect/>
          <a:stretch>
            <a:fillRect/>
          </a:stretch>
        </p:blipFill>
        <p:spPr bwMode="auto">
          <a:xfrm>
            <a:off x="5003800" y="1484313"/>
            <a:ext cx="3241675" cy="4321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2F3153DC-D243-4610-B842-3ED2254BADBE}" type="slidenum">
              <a:rPr lang="pl-PL" smtClean="0"/>
              <a:pPr>
                <a:defRPr/>
              </a:pPr>
              <a:t>32</a:t>
            </a:fld>
            <a:endParaRPr lang="pl-PL"/>
          </a:p>
        </p:txBody>
      </p:sp>
      <p:pic>
        <p:nvPicPr>
          <p:cNvPr id="39939" name="Picture 2" descr="E:\Damian\Dla innych\AK\Prezentacja - stawki ZM\BRK\Zdjęcia\BELTER\Pierścień konwertora AM ANNABA 01.jpg"/>
          <p:cNvPicPr>
            <a:picLocks noChangeAspect="1" noChangeArrowheads="1"/>
          </p:cNvPicPr>
          <p:nvPr/>
        </p:nvPicPr>
        <p:blipFill>
          <a:blip r:embed="rId2" cstate="print"/>
          <a:srcRect/>
          <a:stretch>
            <a:fillRect/>
          </a:stretch>
        </p:blipFill>
        <p:spPr bwMode="auto">
          <a:xfrm>
            <a:off x="3492500" y="2924175"/>
            <a:ext cx="5651500" cy="3933825"/>
          </a:xfrm>
          <a:prstGeom prst="rect">
            <a:avLst/>
          </a:prstGeom>
          <a:noFill/>
          <a:ln w="9525">
            <a:noFill/>
            <a:miter lim="800000"/>
            <a:headEnd/>
            <a:tailEnd/>
          </a:ln>
        </p:spPr>
      </p:pic>
      <p:pic>
        <p:nvPicPr>
          <p:cNvPr id="39940" name="Obraz 1" descr="Bez nazwy 2 kopia.gif"/>
          <p:cNvPicPr>
            <a:picLocks noChangeAspect="1"/>
          </p:cNvPicPr>
          <p:nvPr/>
        </p:nvPicPr>
        <p:blipFill>
          <a:blip r:embed="rId3" cstate="print"/>
          <a:srcRect/>
          <a:stretch>
            <a:fillRect/>
          </a:stretch>
        </p:blipFill>
        <p:spPr bwMode="auto">
          <a:xfrm>
            <a:off x="0" y="1052513"/>
            <a:ext cx="3790950" cy="4000500"/>
          </a:xfrm>
          <a:prstGeom prst="rect">
            <a:avLst/>
          </a:prstGeom>
          <a:noFill/>
          <a:ln w="9525">
            <a:noFill/>
            <a:miter lim="800000"/>
            <a:headEnd/>
            <a:tailEnd/>
          </a:ln>
        </p:spPr>
      </p:pic>
      <p:sp>
        <p:nvSpPr>
          <p:cNvPr id="5" name="Rectangle 16"/>
          <p:cNvSpPr>
            <a:spLocks noChangeArrowheads="1"/>
          </p:cNvSpPr>
          <p:nvPr/>
        </p:nvSpPr>
        <p:spPr bwMode="auto">
          <a:xfrm>
            <a:off x="-180528" y="188640"/>
            <a:ext cx="8137029" cy="533400"/>
          </a:xfrm>
          <a:prstGeom prst="rect">
            <a:avLst/>
          </a:prstGeom>
          <a:noFill/>
          <a:ln w="9525">
            <a:noFill/>
            <a:miter lim="800000"/>
            <a:headEnd/>
            <a:tailEnd/>
          </a:ln>
          <a:effectLst/>
        </p:spPr>
        <p:txBody>
          <a:bodyPr anchor="ctr"/>
          <a:lstStyle/>
          <a:p>
            <a:pPr>
              <a:defRPr/>
            </a:pPr>
            <a:r>
              <a:rPr lang="en-US" sz="2400" b="1" dirty="0">
                <a:solidFill>
                  <a:schemeClr val="tx2"/>
                </a:solidFill>
                <a:effectLst>
                  <a:outerShdw blurRad="38100" dist="38100" dir="2700000" algn="tl">
                    <a:srgbClr val="C0C0C0"/>
                  </a:outerShdw>
                </a:effectLst>
                <a:latin typeface="Arial" pitchFamily="34" charset="0"/>
                <a:ea typeface="MS PGothic" charset="-128"/>
              </a:rPr>
              <a:t>TRUNNION RING – AM ANNABA</a:t>
            </a:r>
            <a:endParaRPr lang="pl-PL" sz="2400" b="1" dirty="0">
              <a:solidFill>
                <a:schemeClr val="tx2"/>
              </a:solidFill>
              <a:effectLst>
                <a:outerShdw blurRad="38100" dist="38100" dir="2700000" algn="tl">
                  <a:srgbClr val="C0C0C0"/>
                </a:outerShdw>
              </a:effectLst>
              <a:latin typeface="Arial" pitchFamily="34" charset="0"/>
              <a:ea typeface="MS PGothic" charset="-128"/>
            </a:endParaRPr>
          </a:p>
        </p:txBody>
      </p:sp>
      <p:pic>
        <p:nvPicPr>
          <p:cNvPr id="39942" name="Picture 26" descr="ArcelorMittal Service Group v"/>
          <p:cNvPicPr>
            <a:picLocks noChangeAspect="1" noChangeArrowheads="1"/>
          </p:cNvPicPr>
          <p:nvPr/>
        </p:nvPicPr>
        <p:blipFill>
          <a:blip r:embed="rId4" cstate="print"/>
          <a:srcRect/>
          <a:stretch>
            <a:fillRect/>
          </a:stretch>
        </p:blipFill>
        <p:spPr bwMode="auto">
          <a:xfrm>
            <a:off x="6251575" y="260350"/>
            <a:ext cx="2524125" cy="10810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Łącznik prosty 13"/>
          <p:cNvCxnSpPr/>
          <p:nvPr/>
        </p:nvCxnSpPr>
        <p:spPr>
          <a:xfrm flipH="1">
            <a:off x="2916238" y="2924175"/>
            <a:ext cx="38877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363" name="Obraz 014.jpg" descr="C:\Documents and Settings\g002356\Moje dokumenty\PREZENTACJA\Obraz 014.jpg"/>
          <p:cNvPicPr>
            <a:picLocks noChangeAspect="1"/>
          </p:cNvPicPr>
          <p:nvPr/>
        </p:nvPicPr>
        <p:blipFill>
          <a:blip r:embed="rId2" cstate="print"/>
          <a:srcRect/>
          <a:stretch>
            <a:fillRect/>
          </a:stretch>
        </p:blipFill>
        <p:spPr bwMode="auto">
          <a:xfrm>
            <a:off x="500063" y="857250"/>
            <a:ext cx="3000375" cy="4500563"/>
          </a:xfrm>
          <a:prstGeom prst="rect">
            <a:avLst/>
          </a:prstGeom>
          <a:noFill/>
          <a:ln w="9525">
            <a:noFill/>
            <a:miter lim="800000"/>
            <a:headEnd/>
            <a:tailEnd/>
          </a:ln>
        </p:spPr>
      </p:pic>
      <p:pic>
        <p:nvPicPr>
          <p:cNvPr id="15364" name="3.JPG" descr="C:\Documents and Settings\g002356\Moje dokumenty\PREZENTACJA\3.JPG"/>
          <p:cNvPicPr>
            <a:picLocks noChangeAspect="1"/>
          </p:cNvPicPr>
          <p:nvPr/>
        </p:nvPicPr>
        <p:blipFill>
          <a:blip r:embed="rId3" cstate="print"/>
          <a:srcRect/>
          <a:stretch>
            <a:fillRect/>
          </a:stretch>
        </p:blipFill>
        <p:spPr bwMode="auto">
          <a:xfrm>
            <a:off x="4356100" y="3357563"/>
            <a:ext cx="4371975" cy="3278187"/>
          </a:xfrm>
          <a:prstGeom prst="rect">
            <a:avLst/>
          </a:prstGeom>
          <a:noFill/>
          <a:ln w="9525">
            <a:noFill/>
            <a:miter lim="800000"/>
            <a:headEnd/>
            <a:tailEnd/>
          </a:ln>
        </p:spPr>
      </p:pic>
      <p:pic>
        <p:nvPicPr>
          <p:cNvPr id="15365" name="Picture 5" descr="ArcelorMittal Service Group v"/>
          <p:cNvPicPr>
            <a:picLocks noChangeAspect="1" noChangeArrowheads="1"/>
          </p:cNvPicPr>
          <p:nvPr/>
        </p:nvPicPr>
        <p:blipFill>
          <a:blip r:embed="rId4" cstate="print"/>
          <a:srcRect/>
          <a:stretch>
            <a:fillRect/>
          </a:stretch>
        </p:blipFill>
        <p:spPr bwMode="auto">
          <a:xfrm>
            <a:off x="6588125" y="404813"/>
            <a:ext cx="2087563" cy="863600"/>
          </a:xfrm>
          <a:prstGeom prst="rect">
            <a:avLst/>
          </a:prstGeom>
          <a:noFill/>
          <a:ln w="9525">
            <a:noFill/>
            <a:miter lim="800000"/>
            <a:headEnd/>
            <a:tailEnd/>
          </a:ln>
        </p:spPr>
      </p:pic>
      <p:sp>
        <p:nvSpPr>
          <p:cNvPr id="15366" name="pole tekstowe 11"/>
          <p:cNvSpPr txBox="1">
            <a:spLocks noChangeArrowheads="1"/>
          </p:cNvSpPr>
          <p:nvPr/>
        </p:nvSpPr>
        <p:spPr bwMode="auto">
          <a:xfrm>
            <a:off x="4500563" y="1557338"/>
            <a:ext cx="3776547" cy="1384995"/>
          </a:xfrm>
          <a:prstGeom prst="rect">
            <a:avLst/>
          </a:prstGeom>
          <a:noFill/>
          <a:ln w="9525">
            <a:noFill/>
            <a:miter lim="800000"/>
            <a:headEnd/>
            <a:tailEnd/>
          </a:ln>
        </p:spPr>
        <p:txBody>
          <a:bodyPr wrap="none">
            <a:spAutoFit/>
          </a:bodyPr>
          <a:lstStyle/>
          <a:p>
            <a:pPr algn="l"/>
            <a:r>
              <a:rPr lang="en-US" sz="1200" b="1" u="sng" dirty="0">
                <a:solidFill>
                  <a:srgbClr val="000000"/>
                </a:solidFill>
              </a:rPr>
              <a:t>Fan Housing and </a:t>
            </a:r>
            <a:r>
              <a:rPr lang="en-US" sz="1200" b="1" u="sng" dirty="0" err="1">
                <a:solidFill>
                  <a:srgbClr val="000000"/>
                </a:solidFill>
              </a:rPr>
              <a:t>Diffusor</a:t>
            </a:r>
            <a:endParaRPr lang="en-US" sz="1200" b="1" u="sng" dirty="0">
              <a:solidFill>
                <a:srgbClr val="000000"/>
              </a:solidFill>
            </a:endParaRP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Howden</a:t>
            </a:r>
            <a:r>
              <a:rPr lang="en-US" sz="1200" b="1" dirty="0">
                <a:solidFill>
                  <a:srgbClr val="000000"/>
                </a:solidFill>
              </a:rPr>
              <a:t> </a:t>
            </a:r>
            <a:r>
              <a:rPr lang="en-US" sz="1200" b="1" dirty="0" err="1">
                <a:solidFill>
                  <a:srgbClr val="000000"/>
                </a:solidFill>
              </a:rPr>
              <a:t>Ventilatoren</a:t>
            </a:r>
            <a:r>
              <a:rPr lang="en-US" sz="1200" b="1" dirty="0">
                <a:solidFill>
                  <a:srgbClr val="000000"/>
                </a:solidFill>
              </a:rPr>
              <a:t> GmbH, Germany</a:t>
            </a:r>
          </a:p>
          <a:p>
            <a:pPr algn="l"/>
            <a:r>
              <a:rPr lang="en-US" sz="1200" dirty="0">
                <a:solidFill>
                  <a:srgbClr val="000000"/>
                </a:solidFill>
              </a:rPr>
              <a:t>Weight: 220 000 kg</a:t>
            </a:r>
          </a:p>
          <a:p>
            <a:pPr algn="l"/>
            <a:r>
              <a:rPr lang="en-US" sz="1200" dirty="0">
                <a:solidFill>
                  <a:srgbClr val="000000"/>
                </a:solidFill>
              </a:rPr>
              <a:t>Size: diam. 5 500 mm</a:t>
            </a:r>
          </a:p>
          <a:p>
            <a:pPr algn="l"/>
            <a:r>
              <a:rPr lang="en-US" sz="1200" dirty="0">
                <a:solidFill>
                  <a:srgbClr val="000000"/>
                </a:solidFill>
              </a:rPr>
              <a:t>Quantity: 2 sets</a:t>
            </a:r>
          </a:p>
          <a:p>
            <a:pPr algn="l"/>
            <a:endParaRPr lang="pl-PL" sz="1200" dirty="0"/>
          </a:p>
        </p:txBody>
      </p:sp>
      <p:sp>
        <p:nvSpPr>
          <p:cNvPr id="11" name="Rectangle 17"/>
          <p:cNvSpPr>
            <a:spLocks noChangeArrowheads="1"/>
          </p:cNvSpPr>
          <p:nvPr/>
        </p:nvSpPr>
        <p:spPr bwMode="auto">
          <a:xfrm>
            <a:off x="179388" y="260350"/>
            <a:ext cx="7561262"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Łącznik prosty 8"/>
          <p:cNvCxnSpPr/>
          <p:nvPr/>
        </p:nvCxnSpPr>
        <p:spPr>
          <a:xfrm flipH="1">
            <a:off x="395288" y="2708275"/>
            <a:ext cx="33845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6387" name="Bez nazwy 3 kopia.gif" descr="C:\Documents and Settings\g002356\Moje dokumenty\PREZENTACJA\Bez nazwy 3 kopia.gif"/>
          <p:cNvPicPr>
            <a:picLocks noChangeAspect="1"/>
          </p:cNvPicPr>
          <p:nvPr/>
        </p:nvPicPr>
        <p:blipFill>
          <a:blip r:embed="rId2" cstate="print"/>
          <a:srcRect/>
          <a:stretch>
            <a:fillRect/>
          </a:stretch>
        </p:blipFill>
        <p:spPr bwMode="auto">
          <a:xfrm>
            <a:off x="3635375" y="836613"/>
            <a:ext cx="5268913" cy="4000500"/>
          </a:xfrm>
          <a:prstGeom prst="rect">
            <a:avLst/>
          </a:prstGeom>
          <a:noFill/>
          <a:ln w="9525">
            <a:noFill/>
            <a:miter lim="800000"/>
            <a:headEnd/>
            <a:tailEnd/>
          </a:ln>
        </p:spPr>
      </p:pic>
      <p:pic>
        <p:nvPicPr>
          <p:cNvPr id="16388" name="Picture 5" descr="ArcelorMittal Service Group v"/>
          <p:cNvPicPr>
            <a:picLocks noChangeAspect="1" noChangeArrowheads="1"/>
          </p:cNvPicPr>
          <p:nvPr/>
        </p:nvPicPr>
        <p:blipFill>
          <a:blip r:embed="rId3" cstate="print"/>
          <a:srcRect/>
          <a:stretch>
            <a:fillRect/>
          </a:stretch>
        </p:blipFill>
        <p:spPr bwMode="auto">
          <a:xfrm>
            <a:off x="6588125" y="404813"/>
            <a:ext cx="2087563" cy="863600"/>
          </a:xfrm>
          <a:prstGeom prst="rect">
            <a:avLst/>
          </a:prstGeom>
          <a:noFill/>
          <a:ln w="9525">
            <a:noFill/>
            <a:miter lim="800000"/>
            <a:headEnd/>
            <a:tailEnd/>
          </a:ln>
        </p:spPr>
      </p:pic>
      <p:sp>
        <p:nvSpPr>
          <p:cNvPr id="16389" name="pole tekstowe 11"/>
          <p:cNvSpPr txBox="1">
            <a:spLocks noChangeArrowheads="1"/>
          </p:cNvSpPr>
          <p:nvPr/>
        </p:nvSpPr>
        <p:spPr bwMode="auto">
          <a:xfrm>
            <a:off x="323850" y="1341438"/>
            <a:ext cx="3028393" cy="1384995"/>
          </a:xfrm>
          <a:prstGeom prst="rect">
            <a:avLst/>
          </a:prstGeom>
          <a:noFill/>
          <a:ln w="9525">
            <a:noFill/>
            <a:miter lim="800000"/>
            <a:headEnd/>
            <a:tailEnd/>
          </a:ln>
        </p:spPr>
        <p:txBody>
          <a:bodyPr wrap="none">
            <a:spAutoFit/>
          </a:bodyPr>
          <a:lstStyle/>
          <a:p>
            <a:pPr algn="l"/>
            <a:r>
              <a:rPr lang="en-US" sz="1200" b="1" u="sng" dirty="0">
                <a:solidFill>
                  <a:srgbClr val="000000"/>
                </a:solidFill>
              </a:rPr>
              <a:t>Inlet box</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Howden</a:t>
            </a:r>
            <a:r>
              <a:rPr lang="en-US" sz="1200" b="1" dirty="0">
                <a:solidFill>
                  <a:srgbClr val="000000"/>
                </a:solidFill>
              </a:rPr>
              <a:t> </a:t>
            </a:r>
            <a:r>
              <a:rPr lang="en-US" sz="1200" b="1" dirty="0" err="1">
                <a:solidFill>
                  <a:srgbClr val="000000"/>
                </a:solidFill>
              </a:rPr>
              <a:t>Ventilatoren</a:t>
            </a:r>
            <a:r>
              <a:rPr lang="en-US" sz="1200" b="1" dirty="0">
                <a:solidFill>
                  <a:srgbClr val="000000"/>
                </a:solidFill>
              </a:rPr>
              <a:t> GmbH</a:t>
            </a:r>
          </a:p>
          <a:p>
            <a:pPr algn="l"/>
            <a:r>
              <a:rPr lang="en-US" sz="1200" dirty="0">
                <a:solidFill>
                  <a:srgbClr val="000000"/>
                </a:solidFill>
              </a:rPr>
              <a:t>Weight: 99600 kg</a:t>
            </a:r>
          </a:p>
          <a:p>
            <a:pPr algn="l"/>
            <a:r>
              <a:rPr lang="en-US" sz="1200" dirty="0">
                <a:solidFill>
                  <a:srgbClr val="000000"/>
                </a:solidFill>
              </a:rPr>
              <a:t>Size: diam. 6 500 mm, length: 19 000 mm</a:t>
            </a:r>
          </a:p>
          <a:p>
            <a:pPr algn="l"/>
            <a:r>
              <a:rPr lang="en-US" sz="1200" dirty="0">
                <a:solidFill>
                  <a:srgbClr val="000000"/>
                </a:solidFill>
              </a:rPr>
              <a:t>Quantity: 2 </a:t>
            </a:r>
            <a:r>
              <a:rPr lang="en-US" sz="1200" dirty="0" err="1">
                <a:solidFill>
                  <a:srgbClr val="000000"/>
                </a:solidFill>
              </a:rPr>
              <a:t>pcs</a:t>
            </a:r>
            <a:endParaRPr lang="en-US" sz="1200" dirty="0">
              <a:solidFill>
                <a:srgbClr val="000000"/>
              </a:solidFill>
            </a:endParaRPr>
          </a:p>
          <a:p>
            <a:pPr algn="l"/>
            <a:endParaRPr lang="pl-PL" sz="1200" dirty="0"/>
          </a:p>
        </p:txBody>
      </p:sp>
      <p:pic>
        <p:nvPicPr>
          <p:cNvPr id="16390" name="4.JPG" descr="C:\Documents and Settings\g002356\Moje dokumenty\PREZENTACJA\4.JPG"/>
          <p:cNvPicPr>
            <a:picLocks noChangeAspect="1"/>
          </p:cNvPicPr>
          <p:nvPr/>
        </p:nvPicPr>
        <p:blipFill>
          <a:blip r:embed="rId4" cstate="print"/>
          <a:srcRect/>
          <a:stretch>
            <a:fillRect/>
          </a:stretch>
        </p:blipFill>
        <p:spPr bwMode="auto">
          <a:xfrm>
            <a:off x="285750" y="3286125"/>
            <a:ext cx="4371975" cy="3278188"/>
          </a:xfrm>
          <a:prstGeom prst="rect">
            <a:avLst/>
          </a:prstGeom>
          <a:noFill/>
          <a:ln w="9525">
            <a:noFill/>
            <a:miter lim="800000"/>
            <a:headEnd/>
            <a:tailEnd/>
          </a:ln>
        </p:spPr>
      </p:pic>
      <p:sp>
        <p:nvSpPr>
          <p:cNvPr id="10" name="Rectangle 17"/>
          <p:cNvSpPr>
            <a:spLocks noChangeArrowheads="1"/>
          </p:cNvSpPr>
          <p:nvPr/>
        </p:nvSpPr>
        <p:spPr bwMode="auto">
          <a:xfrm>
            <a:off x="323850" y="260350"/>
            <a:ext cx="7272338"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Łącznik prosty 9"/>
          <p:cNvCxnSpPr/>
          <p:nvPr/>
        </p:nvCxnSpPr>
        <p:spPr>
          <a:xfrm>
            <a:off x="3779838" y="2852738"/>
            <a:ext cx="35290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Łącznik prosty 10"/>
          <p:cNvCxnSpPr/>
          <p:nvPr/>
        </p:nvCxnSpPr>
        <p:spPr>
          <a:xfrm flipV="1">
            <a:off x="1187450" y="5876925"/>
            <a:ext cx="38893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76" name="Symbol zastępczy numeru slajdu 5"/>
          <p:cNvSpPr txBox="1">
            <a:spLocks noGrp="1"/>
          </p:cNvSpPr>
          <p:nvPr/>
        </p:nvSpPr>
        <p:spPr bwMode="auto">
          <a:xfrm>
            <a:off x="6453188" y="6324600"/>
            <a:ext cx="1905000" cy="269875"/>
          </a:xfrm>
          <a:prstGeom prst="rect">
            <a:avLst/>
          </a:prstGeom>
          <a:noFill/>
          <a:ln>
            <a:miter lim="800000"/>
            <a:headEnd/>
            <a:tailEnd/>
          </a:ln>
        </p:spPr>
        <p:txBody>
          <a:bodyPr lIns="0" tIns="0" rIns="0" bIns="0"/>
          <a:lstStyle/>
          <a:p>
            <a:pPr algn="r">
              <a:spcBef>
                <a:spcPct val="0"/>
              </a:spcBef>
              <a:defRPr/>
            </a:pPr>
            <a:fld id="{5516F282-1F20-4F6A-84BA-778C07ED74C9}" type="slidenum">
              <a:rPr lang="pl-PL" sz="1100">
                <a:solidFill>
                  <a:srgbClr val="000000"/>
                </a:solidFill>
                <a:latin typeface="Arial" pitchFamily="34" charset="0"/>
                <a:ea typeface="+mn-ea"/>
              </a:rPr>
              <a:pPr algn="r">
                <a:spcBef>
                  <a:spcPct val="0"/>
                </a:spcBef>
                <a:defRPr/>
              </a:pPr>
              <a:t>35</a:t>
            </a:fld>
            <a:endParaRPr lang="pl-PL" sz="1100" dirty="0">
              <a:solidFill>
                <a:srgbClr val="000000"/>
              </a:solidFill>
              <a:latin typeface="Arial" pitchFamily="34" charset="0"/>
              <a:ea typeface="+mn-ea"/>
            </a:endParaRPr>
          </a:p>
        </p:txBody>
      </p:sp>
      <p:pic>
        <p:nvPicPr>
          <p:cNvPr id="17413" name="Picture 26"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pic>
        <p:nvPicPr>
          <p:cNvPr id="17414" name="Picture 2" descr="E:\Damian\Dla innych\AK\Prezentacja - stawki ZM\BRK\Zdjęcia\BELTER\Radiatory Cooling module AM FLORANGE 03.jpg"/>
          <p:cNvPicPr>
            <a:picLocks noChangeAspect="1" noChangeArrowheads="1"/>
          </p:cNvPicPr>
          <p:nvPr/>
        </p:nvPicPr>
        <p:blipFill>
          <a:blip r:embed="rId4" cstate="print"/>
          <a:srcRect/>
          <a:stretch>
            <a:fillRect/>
          </a:stretch>
        </p:blipFill>
        <p:spPr bwMode="auto">
          <a:xfrm>
            <a:off x="107950" y="1052513"/>
            <a:ext cx="4751388" cy="3168650"/>
          </a:xfrm>
          <a:prstGeom prst="rect">
            <a:avLst/>
          </a:prstGeom>
          <a:noFill/>
          <a:ln w="9525">
            <a:noFill/>
            <a:miter lim="800000"/>
            <a:headEnd/>
            <a:tailEnd/>
          </a:ln>
        </p:spPr>
      </p:pic>
      <p:sp>
        <p:nvSpPr>
          <p:cNvPr id="17415" name="pole tekstowe 11"/>
          <p:cNvSpPr txBox="1">
            <a:spLocks noChangeArrowheads="1"/>
          </p:cNvSpPr>
          <p:nvPr/>
        </p:nvSpPr>
        <p:spPr bwMode="auto">
          <a:xfrm>
            <a:off x="1042988" y="4941888"/>
            <a:ext cx="3688830" cy="941796"/>
          </a:xfrm>
          <a:prstGeom prst="rect">
            <a:avLst/>
          </a:prstGeom>
          <a:noFill/>
          <a:ln w="9525">
            <a:noFill/>
            <a:miter lim="800000"/>
            <a:headEnd/>
            <a:tailEnd/>
          </a:ln>
        </p:spPr>
        <p:txBody>
          <a:bodyPr wrap="none">
            <a:spAutoFit/>
          </a:bodyPr>
          <a:lstStyle/>
          <a:p>
            <a:pPr algn="l"/>
            <a:r>
              <a:rPr lang="en-US" sz="1200" b="1" u="sng" dirty="0">
                <a:solidFill>
                  <a:srgbClr val="000000"/>
                </a:solidFill>
              </a:rPr>
              <a:t>Supporting structures for </a:t>
            </a:r>
            <a:r>
              <a:rPr lang="en-US" sz="1200" b="1" u="sng" dirty="0" err="1">
                <a:solidFill>
                  <a:srgbClr val="000000"/>
                </a:solidFill>
              </a:rPr>
              <a:t>dedusting</a:t>
            </a:r>
            <a:r>
              <a:rPr lang="en-US" sz="1200" b="1" u="sng" dirty="0">
                <a:solidFill>
                  <a:srgbClr val="000000"/>
                </a:solidFill>
              </a:rPr>
              <a:t> installation</a:t>
            </a:r>
          </a:p>
          <a:p>
            <a:pPr algn="l"/>
            <a:r>
              <a:rPr lang="en-US" sz="1200" b="1" u="sng" dirty="0">
                <a:solidFill>
                  <a:srgbClr val="000000"/>
                </a:solidFill>
              </a:rPr>
              <a:t>Customer</a:t>
            </a:r>
            <a:r>
              <a:rPr lang="en-US" sz="1200" b="1" dirty="0">
                <a:solidFill>
                  <a:srgbClr val="000000"/>
                </a:solidFill>
              </a:rPr>
              <a:t>: ThyssenKrupp </a:t>
            </a:r>
            <a:r>
              <a:rPr lang="en-US" sz="1200" b="1" dirty="0" err="1">
                <a:solidFill>
                  <a:srgbClr val="000000"/>
                </a:solidFill>
              </a:rPr>
              <a:t>Uhde</a:t>
            </a:r>
            <a:endParaRPr lang="en-US" sz="1200" b="1" dirty="0">
              <a:solidFill>
                <a:srgbClr val="000000"/>
              </a:solidFill>
            </a:endParaRPr>
          </a:p>
          <a:p>
            <a:pPr algn="l"/>
            <a:r>
              <a:rPr lang="en-US" sz="1200" dirty="0">
                <a:solidFill>
                  <a:srgbClr val="000000"/>
                </a:solidFill>
              </a:rPr>
              <a:t>Weight: 715 000 kg</a:t>
            </a:r>
          </a:p>
          <a:p>
            <a:pPr algn="l"/>
            <a:endParaRPr lang="pl-PL" sz="1200" dirty="0"/>
          </a:p>
        </p:txBody>
      </p:sp>
      <p:sp>
        <p:nvSpPr>
          <p:cNvPr id="17416" name="pole tekstowe 12"/>
          <p:cNvSpPr txBox="1">
            <a:spLocks noChangeArrowheads="1"/>
          </p:cNvSpPr>
          <p:nvPr/>
        </p:nvSpPr>
        <p:spPr bwMode="auto">
          <a:xfrm>
            <a:off x="5003800" y="1412875"/>
            <a:ext cx="2623539" cy="1384995"/>
          </a:xfrm>
          <a:prstGeom prst="rect">
            <a:avLst/>
          </a:prstGeom>
          <a:noFill/>
          <a:ln w="9525">
            <a:noFill/>
            <a:miter lim="800000"/>
            <a:headEnd/>
            <a:tailEnd/>
          </a:ln>
        </p:spPr>
        <p:txBody>
          <a:bodyPr wrap="none">
            <a:spAutoFit/>
          </a:bodyPr>
          <a:lstStyle/>
          <a:p>
            <a:pPr algn="l"/>
            <a:r>
              <a:rPr lang="en-US" sz="1200" b="1" u="sng" dirty="0">
                <a:solidFill>
                  <a:srgbClr val="000000"/>
                </a:solidFill>
              </a:rPr>
              <a:t>Radiators</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a:t>
            </a:r>
            <a:r>
              <a:rPr lang="en-US" sz="1200" b="1" dirty="0" err="1">
                <a:solidFill>
                  <a:srgbClr val="000000"/>
                </a:solidFill>
              </a:rPr>
              <a:t>Florange</a:t>
            </a:r>
            <a:endParaRPr lang="en-US" sz="1200" b="1" dirty="0">
              <a:solidFill>
                <a:srgbClr val="000000"/>
              </a:solidFill>
            </a:endParaRPr>
          </a:p>
          <a:p>
            <a:pPr algn="l"/>
            <a:r>
              <a:rPr lang="en-US" sz="1200" dirty="0">
                <a:solidFill>
                  <a:srgbClr val="000000"/>
                </a:solidFill>
              </a:rPr>
              <a:t>Weight: 25 000 kg</a:t>
            </a:r>
          </a:p>
          <a:p>
            <a:pPr algn="l"/>
            <a:r>
              <a:rPr lang="en-US" sz="1200" dirty="0">
                <a:solidFill>
                  <a:srgbClr val="000000"/>
                </a:solidFill>
              </a:rPr>
              <a:t>Size: 2 000 x 6 000 x 2 000 mm </a:t>
            </a:r>
          </a:p>
          <a:p>
            <a:pPr algn="l"/>
            <a:r>
              <a:rPr lang="en-US" sz="1200" dirty="0">
                <a:solidFill>
                  <a:srgbClr val="000000"/>
                </a:solidFill>
              </a:rPr>
              <a:t>Quantity: 21 </a:t>
            </a:r>
            <a:r>
              <a:rPr lang="en-US" sz="1200" dirty="0" err="1">
                <a:solidFill>
                  <a:srgbClr val="000000"/>
                </a:solidFill>
              </a:rPr>
              <a:t>pcs</a:t>
            </a:r>
            <a:endParaRPr lang="en-US" sz="1200" dirty="0">
              <a:solidFill>
                <a:srgbClr val="000000"/>
              </a:solidFill>
            </a:endParaRPr>
          </a:p>
          <a:p>
            <a:pPr algn="l"/>
            <a:endParaRPr lang="pl-PL" sz="1200" dirty="0"/>
          </a:p>
        </p:txBody>
      </p:sp>
      <p:sp>
        <p:nvSpPr>
          <p:cNvPr id="14" name="Rectangle 17"/>
          <p:cNvSpPr>
            <a:spLocks noChangeArrowheads="1"/>
          </p:cNvSpPr>
          <p:nvPr/>
        </p:nvSpPr>
        <p:spPr bwMode="auto">
          <a:xfrm>
            <a:off x="250825" y="260350"/>
            <a:ext cx="7489825"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WELDED STRUCTURES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pic>
        <p:nvPicPr>
          <p:cNvPr id="17418" name="Picture 11"/>
          <p:cNvPicPr>
            <a:picLocks noChangeAspect="1" noChangeArrowheads="1"/>
          </p:cNvPicPr>
          <p:nvPr/>
        </p:nvPicPr>
        <p:blipFill>
          <a:blip r:embed="rId5" cstate="print"/>
          <a:srcRect/>
          <a:stretch>
            <a:fillRect/>
          </a:stretch>
        </p:blipFill>
        <p:spPr bwMode="auto">
          <a:xfrm>
            <a:off x="4716463" y="3138488"/>
            <a:ext cx="3959225" cy="2970212"/>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Łącznik prosty 8"/>
          <p:cNvCxnSpPr/>
          <p:nvPr/>
        </p:nvCxnSpPr>
        <p:spPr>
          <a:xfrm flipH="1">
            <a:off x="3276600" y="2276475"/>
            <a:ext cx="33829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8435" name="IMG_5792.JPG" descr="C:\Documents and Settings\g002356\Moje dokumenty\PREZENTACJA\IMG_5792.JPG"/>
          <p:cNvPicPr>
            <a:picLocks noChangeAspect="1"/>
          </p:cNvPicPr>
          <p:nvPr/>
        </p:nvPicPr>
        <p:blipFill>
          <a:blip r:embed="rId2" cstate="print"/>
          <a:srcRect/>
          <a:stretch>
            <a:fillRect/>
          </a:stretch>
        </p:blipFill>
        <p:spPr bwMode="auto">
          <a:xfrm>
            <a:off x="642938" y="3929063"/>
            <a:ext cx="3321050" cy="2490787"/>
          </a:xfrm>
          <a:prstGeom prst="rect">
            <a:avLst/>
          </a:prstGeom>
          <a:noFill/>
          <a:ln w="9525">
            <a:noFill/>
            <a:miter lim="800000"/>
            <a:headEnd/>
            <a:tailEnd/>
          </a:ln>
        </p:spPr>
      </p:pic>
      <p:pic>
        <p:nvPicPr>
          <p:cNvPr id="18436" name="IMG_2622.JPG" descr="C:\Documents and Settings\g002356\Moje dokumenty\PREZENTACJA\IMG_2622.JPG"/>
          <p:cNvPicPr>
            <a:picLocks noChangeAspect="1"/>
          </p:cNvPicPr>
          <p:nvPr/>
        </p:nvPicPr>
        <p:blipFill>
          <a:blip r:embed="rId3" cstate="print"/>
          <a:srcRect/>
          <a:stretch>
            <a:fillRect/>
          </a:stretch>
        </p:blipFill>
        <p:spPr bwMode="auto">
          <a:xfrm>
            <a:off x="4714875" y="3929063"/>
            <a:ext cx="3735388" cy="2490787"/>
          </a:xfrm>
          <a:prstGeom prst="rect">
            <a:avLst/>
          </a:prstGeom>
          <a:noFill/>
          <a:ln w="9525">
            <a:noFill/>
            <a:miter lim="800000"/>
            <a:headEnd/>
            <a:tailEnd/>
          </a:ln>
        </p:spPr>
      </p:pic>
      <p:pic>
        <p:nvPicPr>
          <p:cNvPr id="18437" name="IMG_5788.JPG" descr="C:\Documents and Settings\g002356\Moje dokumenty\PREZENTACJA\IMG_5788.JPG"/>
          <p:cNvPicPr>
            <a:picLocks noChangeAspect="1"/>
          </p:cNvPicPr>
          <p:nvPr/>
        </p:nvPicPr>
        <p:blipFill>
          <a:blip r:embed="rId4" cstate="print"/>
          <a:srcRect/>
          <a:stretch>
            <a:fillRect/>
          </a:stretch>
        </p:blipFill>
        <p:spPr bwMode="auto">
          <a:xfrm>
            <a:off x="636588" y="928688"/>
            <a:ext cx="3319462" cy="2490787"/>
          </a:xfrm>
          <a:prstGeom prst="rect">
            <a:avLst/>
          </a:prstGeom>
          <a:noFill/>
          <a:ln w="9525">
            <a:noFill/>
            <a:miter lim="800000"/>
            <a:headEnd/>
            <a:tailEnd/>
          </a:ln>
        </p:spPr>
      </p:pic>
      <p:sp>
        <p:nvSpPr>
          <p:cNvPr id="17414" name="pole tekstowe 6"/>
          <p:cNvSpPr txBox="1">
            <a:spLocks noChangeArrowheads="1"/>
          </p:cNvSpPr>
          <p:nvPr/>
        </p:nvSpPr>
        <p:spPr bwMode="auto">
          <a:xfrm>
            <a:off x="3995738" y="2276475"/>
            <a:ext cx="4359275" cy="1570038"/>
          </a:xfrm>
          <a:prstGeom prst="rect">
            <a:avLst/>
          </a:prstGeom>
          <a:noFill/>
          <a:ln w="9525">
            <a:noFill/>
            <a:miter lim="800000"/>
            <a:headEnd/>
            <a:tailEnd/>
          </a:ln>
        </p:spPr>
        <p:txBody>
          <a:bodyPr>
            <a:spAutoFit/>
          </a:bodyPr>
          <a:lstStyle/>
          <a:p>
            <a:pPr algn="l">
              <a:defRPr/>
            </a:pPr>
            <a:endParaRPr lang="en-US" sz="1200" dirty="0">
              <a:solidFill>
                <a:srgbClr val="000000"/>
              </a:solidFill>
              <a:latin typeface="+mn-lt"/>
            </a:endParaRPr>
          </a:p>
          <a:p>
            <a:pPr algn="l">
              <a:defRPr/>
            </a:pPr>
            <a:r>
              <a:rPr lang="en-US" sz="1200" dirty="0">
                <a:solidFill>
                  <a:srgbClr val="000000"/>
                </a:solidFill>
                <a:latin typeface="+mn-lt"/>
              </a:rPr>
              <a:t>AM Service Group Sp. z o.o. is specialized in production of continuous casting moulds</a:t>
            </a:r>
          </a:p>
          <a:p>
            <a:pPr algn="l">
              <a:defRPr/>
            </a:pPr>
            <a:r>
              <a:rPr lang="en-US" sz="1200" dirty="0">
                <a:solidFill>
                  <a:srgbClr val="000000"/>
                </a:solidFill>
                <a:latin typeface="+mn-lt"/>
              </a:rPr>
              <a:t>According to technology from: </a:t>
            </a:r>
            <a:r>
              <a:rPr lang="en-US" sz="1200" dirty="0" err="1">
                <a:solidFill>
                  <a:srgbClr val="000000"/>
                </a:solidFill>
                <a:latin typeface="+mn-lt"/>
              </a:rPr>
              <a:t>Simens</a:t>
            </a:r>
            <a:r>
              <a:rPr lang="en-US" sz="1200" dirty="0">
                <a:solidFill>
                  <a:srgbClr val="000000"/>
                </a:solidFill>
                <a:latin typeface="+mn-lt"/>
              </a:rPr>
              <a:t> VAI, SMS </a:t>
            </a:r>
            <a:r>
              <a:rPr lang="en-US" sz="1200" dirty="0" err="1">
                <a:solidFill>
                  <a:srgbClr val="000000"/>
                </a:solidFill>
                <a:latin typeface="+mn-lt"/>
              </a:rPr>
              <a:t>Demag</a:t>
            </a:r>
            <a:endParaRPr lang="en-US" sz="1200" dirty="0">
              <a:solidFill>
                <a:srgbClr val="000000"/>
              </a:solidFill>
              <a:latin typeface="+mn-lt"/>
            </a:endParaRPr>
          </a:p>
          <a:p>
            <a:pPr algn="l">
              <a:defRPr/>
            </a:pPr>
            <a:r>
              <a:rPr lang="en-US" sz="1200" dirty="0">
                <a:solidFill>
                  <a:srgbClr val="000000"/>
                </a:solidFill>
                <a:latin typeface="+mn-lt"/>
              </a:rPr>
              <a:t>AMSG can also offer:  regeneration, spare parts, assemblies, maintenance</a:t>
            </a:r>
          </a:p>
          <a:p>
            <a:pPr>
              <a:defRPr/>
            </a:pPr>
            <a:endParaRPr lang="pl-PL" sz="1400" dirty="0">
              <a:latin typeface="Book Antiqua" pitchFamily="18" charset="0"/>
            </a:endParaRPr>
          </a:p>
        </p:txBody>
      </p:sp>
      <p:sp>
        <p:nvSpPr>
          <p:cNvPr id="7" name="Rectangle 17"/>
          <p:cNvSpPr>
            <a:spLocks noChangeArrowheads="1"/>
          </p:cNvSpPr>
          <p:nvPr/>
        </p:nvSpPr>
        <p:spPr bwMode="auto">
          <a:xfrm>
            <a:off x="323850" y="188913"/>
            <a:ext cx="8077200" cy="533400"/>
          </a:xfrm>
          <a:prstGeom prst="rect">
            <a:avLst/>
          </a:prstGeom>
          <a:noFill/>
          <a:ln w="9525">
            <a:noFill/>
            <a:miter lim="800000"/>
            <a:headEnd/>
            <a:tailEnd/>
          </a:ln>
          <a:effectLst/>
        </p:spPr>
        <p:txBody>
          <a:bodyPr anchor="ctr"/>
          <a:lstStyle/>
          <a:p>
            <a:pPr>
              <a:spcBef>
                <a:spcPct val="0"/>
              </a:spcBef>
              <a:defRPr/>
            </a:pPr>
            <a:r>
              <a:rPr lang="pl-PL" sz="2400" b="1" dirty="0">
                <a:solidFill>
                  <a:schemeClr val="tx2"/>
                </a:solidFill>
                <a:effectLst>
                  <a:outerShdw blurRad="38100" dist="38100" dir="2700000" algn="tl">
                    <a:srgbClr val="000000">
                      <a:alpha val="43137"/>
                    </a:srgbClr>
                  </a:outerShdw>
                </a:effectLst>
                <a:latin typeface="Arial" pitchFamily="34" charset="0"/>
                <a:ea typeface="MS PGothic" charset="-128"/>
              </a:rPr>
              <a:t>STEEL STRUCTURES – MACHINED PARTS</a:t>
            </a:r>
          </a:p>
        </p:txBody>
      </p:sp>
      <p:sp>
        <p:nvSpPr>
          <p:cNvPr id="18440" name="pole tekstowe 7"/>
          <p:cNvSpPr txBox="1">
            <a:spLocks noChangeArrowheads="1"/>
          </p:cNvSpPr>
          <p:nvPr/>
        </p:nvSpPr>
        <p:spPr bwMode="auto">
          <a:xfrm>
            <a:off x="4067175" y="1341438"/>
            <a:ext cx="3529013" cy="941387"/>
          </a:xfrm>
          <a:prstGeom prst="rect">
            <a:avLst/>
          </a:prstGeom>
          <a:noFill/>
          <a:ln w="9525">
            <a:noFill/>
            <a:miter lim="800000"/>
            <a:headEnd/>
            <a:tailEnd/>
          </a:ln>
        </p:spPr>
        <p:txBody>
          <a:bodyPr>
            <a:spAutoFit/>
          </a:bodyPr>
          <a:lstStyle/>
          <a:p>
            <a:pPr algn="l"/>
            <a:r>
              <a:rPr lang="en-US" sz="1200" b="1" u="sng">
                <a:solidFill>
                  <a:srgbClr val="000000"/>
                </a:solidFill>
              </a:rPr>
              <a:t>Continuous casting moulds</a:t>
            </a:r>
          </a:p>
          <a:p>
            <a:pPr algn="l"/>
            <a:r>
              <a:rPr lang="en-US" sz="1200" b="1" u="sng">
                <a:solidFill>
                  <a:srgbClr val="000000"/>
                </a:solidFill>
              </a:rPr>
              <a:t>Customer</a:t>
            </a:r>
            <a:r>
              <a:rPr lang="en-US" sz="1200" b="1">
                <a:solidFill>
                  <a:srgbClr val="000000"/>
                </a:solidFill>
              </a:rPr>
              <a:t>:</a:t>
            </a:r>
            <a:r>
              <a:rPr lang="pl-PL" sz="1200" b="1">
                <a:solidFill>
                  <a:srgbClr val="000000"/>
                </a:solidFill>
              </a:rPr>
              <a:t> Siemens VAI</a:t>
            </a:r>
            <a:endParaRPr lang="en-US" sz="1200" b="1">
              <a:solidFill>
                <a:srgbClr val="000000"/>
              </a:solidFill>
            </a:endParaRPr>
          </a:p>
          <a:p>
            <a:pPr algn="l"/>
            <a:r>
              <a:rPr lang="en-US" sz="1200" b="1">
                <a:solidFill>
                  <a:srgbClr val="000000"/>
                </a:solidFill>
              </a:rPr>
              <a:t>                   SMS Demag</a:t>
            </a:r>
          </a:p>
          <a:p>
            <a:pPr algn="l"/>
            <a:r>
              <a:rPr lang="en-US" sz="1200" b="1">
                <a:solidFill>
                  <a:srgbClr val="000000"/>
                </a:solidFill>
              </a:rPr>
              <a:t>                   ISD Huta Cz</a:t>
            </a:r>
            <a:r>
              <a:rPr lang="pl-PL" sz="1200" b="1">
                <a:solidFill>
                  <a:srgbClr val="000000"/>
                </a:solidFill>
              </a:rPr>
              <a:t>ęstochowa</a:t>
            </a:r>
            <a:endParaRPr lang="en-US" sz="1200" b="1">
              <a:solidFill>
                <a:srgbClr val="000000"/>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Łącznik prosty 9"/>
          <p:cNvCxnSpPr/>
          <p:nvPr/>
        </p:nvCxnSpPr>
        <p:spPr>
          <a:xfrm flipH="1">
            <a:off x="395288" y="2708275"/>
            <a:ext cx="43211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9459" name="_MG_8692.JPG" descr="C:\Documents and Settings\g002356\Moje dokumenty\PREZENTACJA\_MG_8692.JPG"/>
          <p:cNvPicPr>
            <a:picLocks noChangeAspect="1"/>
          </p:cNvPicPr>
          <p:nvPr/>
        </p:nvPicPr>
        <p:blipFill>
          <a:blip r:embed="rId2" cstate="print"/>
          <a:srcRect/>
          <a:stretch>
            <a:fillRect/>
          </a:stretch>
        </p:blipFill>
        <p:spPr bwMode="auto">
          <a:xfrm>
            <a:off x="142875" y="3643313"/>
            <a:ext cx="4608513" cy="3071812"/>
          </a:xfrm>
          <a:prstGeom prst="rect">
            <a:avLst/>
          </a:prstGeom>
          <a:noFill/>
          <a:ln w="9525">
            <a:noFill/>
            <a:miter lim="800000"/>
            <a:headEnd/>
            <a:tailEnd/>
          </a:ln>
        </p:spPr>
      </p:pic>
      <p:pic>
        <p:nvPicPr>
          <p:cNvPr id="19460" name="Obraz 107.jpg" descr="C:\Documents and Settings\g002356\Moje dokumenty\PREZENTACJA\Obraz 107.jpg"/>
          <p:cNvPicPr>
            <a:picLocks noChangeAspect="1"/>
          </p:cNvPicPr>
          <p:nvPr/>
        </p:nvPicPr>
        <p:blipFill>
          <a:blip r:embed="rId3" cstate="print"/>
          <a:srcRect/>
          <a:stretch>
            <a:fillRect/>
          </a:stretch>
        </p:blipFill>
        <p:spPr bwMode="auto">
          <a:xfrm>
            <a:off x="4284663" y="1268413"/>
            <a:ext cx="4608512" cy="3071812"/>
          </a:xfrm>
          <a:prstGeom prst="rect">
            <a:avLst/>
          </a:prstGeom>
          <a:noFill/>
          <a:ln w="9525">
            <a:noFill/>
            <a:miter lim="800000"/>
            <a:headEnd/>
            <a:tailEnd/>
          </a:ln>
        </p:spPr>
      </p:pic>
      <p:pic>
        <p:nvPicPr>
          <p:cNvPr id="19461" name="Picture 5" descr="ArcelorMittal Service Group v"/>
          <p:cNvPicPr>
            <a:picLocks noChangeAspect="1" noChangeArrowheads="1"/>
          </p:cNvPicPr>
          <p:nvPr/>
        </p:nvPicPr>
        <p:blipFill>
          <a:blip r:embed="rId4" cstate="print"/>
          <a:srcRect/>
          <a:stretch>
            <a:fillRect/>
          </a:stretch>
        </p:blipFill>
        <p:spPr bwMode="auto">
          <a:xfrm>
            <a:off x="6588125" y="404813"/>
            <a:ext cx="2087563" cy="863600"/>
          </a:xfrm>
          <a:prstGeom prst="rect">
            <a:avLst/>
          </a:prstGeom>
          <a:noFill/>
          <a:ln w="9525">
            <a:noFill/>
            <a:miter lim="800000"/>
            <a:headEnd/>
            <a:tailEnd/>
          </a:ln>
        </p:spPr>
      </p:pic>
      <p:sp>
        <p:nvSpPr>
          <p:cNvPr id="8" name="Rectangle 17"/>
          <p:cNvSpPr>
            <a:spLocks noChangeArrowheads="1"/>
          </p:cNvSpPr>
          <p:nvPr/>
        </p:nvSpPr>
        <p:spPr bwMode="auto">
          <a:xfrm>
            <a:off x="468313" y="260350"/>
            <a:ext cx="6696075"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MACHINED PARTS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
        <p:nvSpPr>
          <p:cNvPr id="19463" name="pole tekstowe 8"/>
          <p:cNvSpPr txBox="1">
            <a:spLocks noChangeArrowheads="1"/>
          </p:cNvSpPr>
          <p:nvPr/>
        </p:nvSpPr>
        <p:spPr bwMode="auto">
          <a:xfrm>
            <a:off x="323850" y="1557338"/>
            <a:ext cx="3075586" cy="1163395"/>
          </a:xfrm>
          <a:prstGeom prst="rect">
            <a:avLst/>
          </a:prstGeom>
          <a:noFill/>
          <a:ln w="9525">
            <a:noFill/>
            <a:miter lim="800000"/>
            <a:headEnd/>
            <a:tailEnd/>
          </a:ln>
        </p:spPr>
        <p:txBody>
          <a:bodyPr wrap="none">
            <a:spAutoFit/>
          </a:bodyPr>
          <a:lstStyle/>
          <a:p>
            <a:pPr algn="l"/>
            <a:r>
              <a:rPr lang="en-US" sz="1200" b="1" u="sng" dirty="0">
                <a:solidFill>
                  <a:srgbClr val="000000"/>
                </a:solidFill>
              </a:rPr>
              <a:t>Drums</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a:t>
            </a:r>
            <a:r>
              <a:rPr lang="en-US" sz="1200" b="1" dirty="0" err="1">
                <a:solidFill>
                  <a:srgbClr val="000000"/>
                </a:solidFill>
              </a:rPr>
              <a:t>Lazaro</a:t>
            </a:r>
            <a:r>
              <a:rPr lang="en-US" sz="1200" b="1" dirty="0">
                <a:solidFill>
                  <a:srgbClr val="000000"/>
                </a:solidFill>
              </a:rPr>
              <a:t>, Mexico</a:t>
            </a:r>
          </a:p>
          <a:p>
            <a:pPr algn="l"/>
            <a:r>
              <a:rPr lang="en-US" sz="1200" dirty="0">
                <a:solidFill>
                  <a:srgbClr val="000000"/>
                </a:solidFill>
              </a:rPr>
              <a:t>Size: diam. 4 000 mm, length: 5 500 mm</a:t>
            </a:r>
          </a:p>
          <a:p>
            <a:pPr algn="l"/>
            <a:r>
              <a:rPr lang="en-US" sz="1200" dirty="0">
                <a:solidFill>
                  <a:srgbClr val="000000"/>
                </a:solidFill>
              </a:rPr>
              <a:t>Quantity: 2 </a:t>
            </a:r>
            <a:r>
              <a:rPr lang="en-US" sz="1200" dirty="0" err="1">
                <a:solidFill>
                  <a:srgbClr val="000000"/>
                </a:solidFill>
              </a:rPr>
              <a:t>pcs</a:t>
            </a:r>
            <a:endParaRPr lang="en-US" sz="1200" dirty="0">
              <a:solidFill>
                <a:srgbClr val="000000"/>
              </a:solidFill>
            </a:endParaRPr>
          </a:p>
          <a:p>
            <a:pPr algn="l"/>
            <a:endParaRPr lang="pl-PL" sz="1200" dirty="0"/>
          </a:p>
        </p:txBody>
      </p:sp>
      <p:pic>
        <p:nvPicPr>
          <p:cNvPr id="21512" name="Picture 2"/>
          <p:cNvPicPr>
            <a:picLocks noChangeAspect="1" noChangeArrowheads="1"/>
          </p:cNvPicPr>
          <p:nvPr/>
        </p:nvPicPr>
        <p:blipFill>
          <a:blip r:embed="rId5" cstate="print"/>
          <a:srcRect/>
          <a:stretch>
            <a:fillRect/>
          </a:stretch>
        </p:blipFill>
        <p:spPr bwMode="auto">
          <a:xfrm>
            <a:off x="5003800" y="3860800"/>
            <a:ext cx="3394075" cy="2895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Łącznik prosty 10"/>
          <p:cNvCxnSpPr/>
          <p:nvPr/>
        </p:nvCxnSpPr>
        <p:spPr>
          <a:xfrm>
            <a:off x="3995738" y="2852738"/>
            <a:ext cx="35290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76" name="Symbol zastępczy numeru slajdu 5"/>
          <p:cNvSpPr txBox="1">
            <a:spLocks noGrp="1"/>
          </p:cNvSpPr>
          <p:nvPr/>
        </p:nvSpPr>
        <p:spPr bwMode="auto">
          <a:xfrm>
            <a:off x="6453188" y="6324600"/>
            <a:ext cx="1905000" cy="269875"/>
          </a:xfrm>
          <a:prstGeom prst="rect">
            <a:avLst/>
          </a:prstGeom>
          <a:noFill/>
          <a:ln>
            <a:miter lim="800000"/>
            <a:headEnd/>
            <a:tailEnd/>
          </a:ln>
        </p:spPr>
        <p:txBody>
          <a:bodyPr lIns="0" tIns="0" rIns="0" bIns="0"/>
          <a:lstStyle/>
          <a:p>
            <a:pPr algn="r">
              <a:spcBef>
                <a:spcPct val="0"/>
              </a:spcBef>
              <a:defRPr/>
            </a:pPr>
            <a:fld id="{C5EDDC84-1E7E-437B-A06F-12E3A8E64C75}" type="slidenum">
              <a:rPr lang="pl-PL" sz="1100">
                <a:solidFill>
                  <a:srgbClr val="000000"/>
                </a:solidFill>
                <a:latin typeface="Arial" pitchFamily="34" charset="0"/>
                <a:ea typeface="+mn-ea"/>
              </a:rPr>
              <a:pPr algn="r">
                <a:spcBef>
                  <a:spcPct val="0"/>
                </a:spcBef>
                <a:defRPr/>
              </a:pPr>
              <a:t>38</a:t>
            </a:fld>
            <a:endParaRPr lang="pl-PL" sz="1100" dirty="0">
              <a:solidFill>
                <a:srgbClr val="000000"/>
              </a:solidFill>
              <a:latin typeface="Arial" pitchFamily="34" charset="0"/>
              <a:ea typeface="+mn-ea"/>
            </a:endParaRPr>
          </a:p>
        </p:txBody>
      </p:sp>
      <p:pic>
        <p:nvPicPr>
          <p:cNvPr id="20484" name="Picture 26"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pic>
        <p:nvPicPr>
          <p:cNvPr id="20485" name="Picture 3" descr="E:\Damian\Dla innych\AK\Prezentacja - stawki ZM\BRK\Zdjęcia\BELTER\Elementy Chłodni pokrocznej AM GANDRAGE 03.jpg"/>
          <p:cNvPicPr>
            <a:picLocks noChangeAspect="1" noChangeArrowheads="1"/>
          </p:cNvPicPr>
          <p:nvPr/>
        </p:nvPicPr>
        <p:blipFill>
          <a:blip r:embed="rId4" cstate="print"/>
          <a:srcRect/>
          <a:stretch>
            <a:fillRect/>
          </a:stretch>
        </p:blipFill>
        <p:spPr bwMode="auto">
          <a:xfrm>
            <a:off x="4427538" y="3644900"/>
            <a:ext cx="4572000" cy="3048000"/>
          </a:xfrm>
          <a:prstGeom prst="rect">
            <a:avLst/>
          </a:prstGeom>
          <a:noFill/>
          <a:ln w="9525">
            <a:noFill/>
            <a:miter lim="800000"/>
            <a:headEnd/>
            <a:tailEnd/>
          </a:ln>
        </p:spPr>
      </p:pic>
      <p:pic>
        <p:nvPicPr>
          <p:cNvPr id="20486" name="Picture 2" descr="E:\Damian\Dla innych\AK\Prezentacja - stawki ZM\BRK\Zdjęcia\BELTER\Elementy Chłodni pokrocznej AM GANDRAGE 01.jpg"/>
          <p:cNvPicPr>
            <a:picLocks noChangeAspect="1" noChangeArrowheads="1"/>
          </p:cNvPicPr>
          <p:nvPr/>
        </p:nvPicPr>
        <p:blipFill>
          <a:blip r:embed="rId5" cstate="print"/>
          <a:srcRect/>
          <a:stretch>
            <a:fillRect/>
          </a:stretch>
        </p:blipFill>
        <p:spPr bwMode="auto">
          <a:xfrm>
            <a:off x="179388" y="1125538"/>
            <a:ext cx="4752975" cy="3167062"/>
          </a:xfrm>
          <a:prstGeom prst="rect">
            <a:avLst/>
          </a:prstGeom>
          <a:noFill/>
          <a:ln w="9525">
            <a:noFill/>
            <a:miter lim="800000"/>
            <a:headEnd/>
            <a:tailEnd/>
          </a:ln>
        </p:spPr>
      </p:pic>
      <p:sp>
        <p:nvSpPr>
          <p:cNvPr id="20487" name="pole tekstowe 9"/>
          <p:cNvSpPr txBox="1">
            <a:spLocks noChangeArrowheads="1"/>
          </p:cNvSpPr>
          <p:nvPr/>
        </p:nvSpPr>
        <p:spPr bwMode="auto">
          <a:xfrm>
            <a:off x="5148263" y="1484313"/>
            <a:ext cx="2785443" cy="1384995"/>
          </a:xfrm>
          <a:prstGeom prst="rect">
            <a:avLst/>
          </a:prstGeom>
          <a:noFill/>
          <a:ln w="9525">
            <a:noFill/>
            <a:miter lim="800000"/>
            <a:headEnd/>
            <a:tailEnd/>
          </a:ln>
        </p:spPr>
        <p:txBody>
          <a:bodyPr wrap="none">
            <a:spAutoFit/>
          </a:bodyPr>
          <a:lstStyle/>
          <a:p>
            <a:pPr algn="l"/>
            <a:r>
              <a:rPr lang="en-US" sz="1200" b="1" u="sng" dirty="0">
                <a:solidFill>
                  <a:srgbClr val="000000"/>
                </a:solidFill>
              </a:rPr>
              <a:t>Cooling Table</a:t>
            </a:r>
          </a:p>
          <a:p>
            <a:pPr algn="l"/>
            <a:r>
              <a:rPr lang="en-US" sz="1200" b="1" u="sng" dirty="0">
                <a:solidFill>
                  <a:srgbClr val="000000"/>
                </a:solidFill>
              </a:rPr>
              <a:t>Customer</a:t>
            </a:r>
            <a:r>
              <a:rPr lang="en-US" sz="1200" b="1" dirty="0">
                <a:solidFill>
                  <a:srgbClr val="000000"/>
                </a:solidFill>
              </a:rPr>
              <a:t>: </a:t>
            </a:r>
            <a:r>
              <a:rPr lang="en-US" sz="1200" b="1" dirty="0" err="1">
                <a:solidFill>
                  <a:srgbClr val="000000"/>
                </a:solidFill>
              </a:rPr>
              <a:t>ArcelorMittal</a:t>
            </a:r>
            <a:r>
              <a:rPr lang="en-US" sz="1200" b="1" dirty="0">
                <a:solidFill>
                  <a:srgbClr val="000000"/>
                </a:solidFill>
              </a:rPr>
              <a:t> </a:t>
            </a:r>
            <a:r>
              <a:rPr lang="en-US" sz="1200" b="1" dirty="0" err="1">
                <a:solidFill>
                  <a:srgbClr val="000000"/>
                </a:solidFill>
              </a:rPr>
              <a:t>Gandrange</a:t>
            </a:r>
            <a:endParaRPr lang="en-US" sz="1200" b="1" dirty="0">
              <a:solidFill>
                <a:srgbClr val="000000"/>
              </a:solidFill>
            </a:endParaRPr>
          </a:p>
          <a:p>
            <a:pPr algn="l"/>
            <a:r>
              <a:rPr lang="en-US" sz="1200" dirty="0">
                <a:solidFill>
                  <a:srgbClr val="000000"/>
                </a:solidFill>
              </a:rPr>
              <a:t>Weight: 176 000 kg</a:t>
            </a:r>
          </a:p>
          <a:p>
            <a:pPr algn="l"/>
            <a:r>
              <a:rPr lang="en-US" sz="1200" dirty="0">
                <a:solidFill>
                  <a:srgbClr val="000000"/>
                </a:solidFill>
              </a:rPr>
              <a:t>Size: ~7m long</a:t>
            </a:r>
          </a:p>
          <a:p>
            <a:pPr algn="l"/>
            <a:r>
              <a:rPr lang="en-US" sz="1200" dirty="0">
                <a:solidFill>
                  <a:srgbClr val="000000"/>
                </a:solidFill>
              </a:rPr>
              <a:t>Quantity: 1 set</a:t>
            </a:r>
          </a:p>
          <a:p>
            <a:pPr algn="l"/>
            <a:endParaRPr lang="pl-PL" sz="1200" dirty="0"/>
          </a:p>
        </p:txBody>
      </p:sp>
      <p:sp>
        <p:nvSpPr>
          <p:cNvPr id="12" name="Rectangle 17"/>
          <p:cNvSpPr>
            <a:spLocks noChangeArrowheads="1"/>
          </p:cNvSpPr>
          <p:nvPr/>
        </p:nvSpPr>
        <p:spPr bwMode="auto">
          <a:xfrm>
            <a:off x="395288" y="333375"/>
            <a:ext cx="6840537"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MACHINED PARTS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Łącznik prosty 12"/>
          <p:cNvCxnSpPr/>
          <p:nvPr/>
        </p:nvCxnSpPr>
        <p:spPr>
          <a:xfrm>
            <a:off x="3059113" y="2852738"/>
            <a:ext cx="35290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96" name="Symbol zastępczy numeru slajdu 5"/>
          <p:cNvSpPr>
            <a:spLocks noGrp="1"/>
          </p:cNvSpPr>
          <p:nvPr>
            <p:ph type="sldNum" sz="quarter" idx="12"/>
          </p:nvPr>
        </p:nvSpPr>
        <p:spPr/>
        <p:txBody>
          <a:bodyPr/>
          <a:lstStyle/>
          <a:p>
            <a:pPr>
              <a:defRPr/>
            </a:pPr>
            <a:fld id="{228E6163-B789-4A0F-9D23-C7FC56B80C11}" type="slidenum">
              <a:rPr lang="pl-PL" smtClean="0">
                <a:latin typeface="Arial Unicode MS" pitchFamily="34" charset="-128"/>
              </a:rPr>
              <a:pPr>
                <a:defRPr/>
              </a:pPr>
              <a:t>39</a:t>
            </a:fld>
            <a:endParaRPr lang="pl-PL" smtClean="0">
              <a:latin typeface="Arial Unicode MS" pitchFamily="34" charset="-128"/>
            </a:endParaRPr>
          </a:p>
        </p:txBody>
      </p:sp>
      <p:pic>
        <p:nvPicPr>
          <p:cNvPr id="21508" name="Picture 19"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pic>
        <p:nvPicPr>
          <p:cNvPr id="21509" name="Picture 20"/>
          <p:cNvPicPr>
            <a:picLocks noChangeAspect="1" noChangeArrowheads="1"/>
          </p:cNvPicPr>
          <p:nvPr/>
        </p:nvPicPr>
        <p:blipFill>
          <a:blip r:embed="rId4" cstate="print"/>
          <a:srcRect/>
          <a:stretch>
            <a:fillRect/>
          </a:stretch>
        </p:blipFill>
        <p:spPr bwMode="auto">
          <a:xfrm>
            <a:off x="2843213" y="3944938"/>
            <a:ext cx="3313112" cy="2724150"/>
          </a:xfrm>
          <a:prstGeom prst="rect">
            <a:avLst/>
          </a:prstGeom>
          <a:noFill/>
          <a:ln w="9525" algn="ctr">
            <a:noFill/>
            <a:miter lim="800000"/>
            <a:headEnd/>
            <a:tailEnd/>
          </a:ln>
        </p:spPr>
      </p:pic>
      <p:pic>
        <p:nvPicPr>
          <p:cNvPr id="21510" name="Picture 21"/>
          <p:cNvPicPr>
            <a:picLocks noChangeAspect="1" noChangeArrowheads="1"/>
          </p:cNvPicPr>
          <p:nvPr/>
        </p:nvPicPr>
        <p:blipFill>
          <a:blip r:embed="rId5" cstate="print"/>
          <a:srcRect/>
          <a:stretch>
            <a:fillRect/>
          </a:stretch>
        </p:blipFill>
        <p:spPr bwMode="auto">
          <a:xfrm>
            <a:off x="323850" y="1268413"/>
            <a:ext cx="3632200" cy="2520950"/>
          </a:xfrm>
          <a:prstGeom prst="rect">
            <a:avLst/>
          </a:prstGeom>
          <a:noFill/>
          <a:ln w="9525" algn="ctr">
            <a:noFill/>
            <a:miter lim="800000"/>
            <a:headEnd/>
            <a:tailEnd/>
          </a:ln>
        </p:spPr>
      </p:pic>
      <p:sp>
        <p:nvSpPr>
          <p:cNvPr id="21511" name="Prostokąt 9"/>
          <p:cNvSpPr>
            <a:spLocks noChangeArrowheads="1"/>
          </p:cNvSpPr>
          <p:nvPr/>
        </p:nvSpPr>
        <p:spPr bwMode="auto">
          <a:xfrm>
            <a:off x="4284663" y="2997200"/>
            <a:ext cx="4572000" cy="1052513"/>
          </a:xfrm>
          <a:prstGeom prst="rect">
            <a:avLst/>
          </a:prstGeom>
          <a:noFill/>
          <a:ln w="9525">
            <a:noFill/>
            <a:miter lim="800000"/>
            <a:headEnd/>
            <a:tailEnd/>
          </a:ln>
        </p:spPr>
        <p:txBody>
          <a:bodyPr>
            <a:spAutoFit/>
          </a:bodyPr>
          <a:lstStyle/>
          <a:p>
            <a:pPr algn="just"/>
            <a:r>
              <a:rPr lang="en-GB" sz="1200">
                <a:solidFill>
                  <a:srgbClr val="000000"/>
                </a:solidFill>
              </a:rPr>
              <a:t>AMSG produces CCM rolls in the diameter of </a:t>
            </a:r>
            <a:r>
              <a:rPr lang="en-US" sz="1200">
                <a:solidFill>
                  <a:srgbClr val="000000"/>
                </a:solidFill>
              </a:rPr>
              <a:t>Ø</a:t>
            </a:r>
            <a:r>
              <a:rPr lang="en-GB" sz="1200">
                <a:solidFill>
                  <a:srgbClr val="000000"/>
                </a:solidFill>
              </a:rPr>
              <a:t>150-</a:t>
            </a:r>
            <a:r>
              <a:rPr lang="en-US" sz="1200">
                <a:solidFill>
                  <a:srgbClr val="000000"/>
                </a:solidFill>
              </a:rPr>
              <a:t>Ø300 with overlaying coat of high fatigue resistance (Chromocore type), length 500-1500 mm, and stainless steel rolls (3H13 class) thermally improved. </a:t>
            </a:r>
            <a:endParaRPr lang="pl-PL" sz="1200">
              <a:solidFill>
                <a:srgbClr val="000000"/>
              </a:solidFill>
            </a:endParaRPr>
          </a:p>
          <a:p>
            <a:pPr algn="just"/>
            <a:endParaRPr lang="pl-PL" sz="1200">
              <a:solidFill>
                <a:srgbClr val="000000"/>
              </a:solidFill>
              <a:latin typeface="Arial Unicode MS" pitchFamily="34" charset="-128"/>
              <a:ea typeface="Arial Unicode MS" pitchFamily="34" charset="-128"/>
              <a:cs typeface="Arial Unicode MS" pitchFamily="34" charset="-128"/>
            </a:endParaRPr>
          </a:p>
        </p:txBody>
      </p:sp>
      <p:sp>
        <p:nvSpPr>
          <p:cNvPr id="9" name="Rectangle 17"/>
          <p:cNvSpPr>
            <a:spLocks noChangeArrowheads="1"/>
          </p:cNvSpPr>
          <p:nvPr/>
        </p:nvSpPr>
        <p:spPr bwMode="auto">
          <a:xfrm>
            <a:off x="395288" y="333375"/>
            <a:ext cx="676910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MACHINED PARTS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
        <p:nvSpPr>
          <p:cNvPr id="21513" name="pole tekstowe 10"/>
          <p:cNvSpPr txBox="1">
            <a:spLocks noChangeArrowheads="1"/>
          </p:cNvSpPr>
          <p:nvPr/>
        </p:nvSpPr>
        <p:spPr bwMode="auto">
          <a:xfrm>
            <a:off x="4284663" y="1628775"/>
            <a:ext cx="2620962" cy="1163638"/>
          </a:xfrm>
          <a:prstGeom prst="rect">
            <a:avLst/>
          </a:prstGeom>
          <a:noFill/>
          <a:ln w="9525">
            <a:noFill/>
            <a:miter lim="800000"/>
            <a:headEnd/>
            <a:tailEnd/>
          </a:ln>
        </p:spPr>
        <p:txBody>
          <a:bodyPr wrap="none">
            <a:spAutoFit/>
          </a:bodyPr>
          <a:lstStyle/>
          <a:p>
            <a:pPr algn="l"/>
            <a:r>
              <a:rPr lang="en-US" sz="1200" b="1" u="sng">
                <a:solidFill>
                  <a:srgbClr val="000000"/>
                </a:solidFill>
              </a:rPr>
              <a:t>CCM rolls</a:t>
            </a:r>
          </a:p>
          <a:p>
            <a:pPr algn="l"/>
            <a:r>
              <a:rPr lang="en-US" sz="1200" b="1" u="sng">
                <a:solidFill>
                  <a:srgbClr val="000000"/>
                </a:solidFill>
              </a:rPr>
              <a:t>Customer</a:t>
            </a:r>
            <a:r>
              <a:rPr lang="en-US" sz="1200" b="1">
                <a:solidFill>
                  <a:srgbClr val="000000"/>
                </a:solidFill>
              </a:rPr>
              <a:t>: ArcelorMittal Poland</a:t>
            </a:r>
          </a:p>
          <a:p>
            <a:pPr algn="l"/>
            <a:r>
              <a:rPr lang="en-US" sz="1200" b="1">
                <a:solidFill>
                  <a:srgbClr val="000000"/>
                </a:solidFill>
              </a:rPr>
              <a:t>                   ArcelorMittal Temirtau</a:t>
            </a:r>
          </a:p>
          <a:p>
            <a:pPr algn="l"/>
            <a:r>
              <a:rPr lang="en-US" sz="1200">
                <a:solidFill>
                  <a:srgbClr val="000000"/>
                </a:solidFill>
              </a:rPr>
              <a:t>Length: 500 – 1500 mm</a:t>
            </a:r>
          </a:p>
          <a:p>
            <a:pPr algn="l"/>
            <a:r>
              <a:rPr lang="en-US" sz="1200">
                <a:solidFill>
                  <a:srgbClr val="000000"/>
                </a:solidFill>
              </a:rPr>
              <a:t>Diameter: 150 – 300 mm</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348038" y="3573463"/>
            <a:ext cx="4932362" cy="401637"/>
          </a:xfrm>
        </p:spPr>
        <p:txBody>
          <a:bodyPr/>
          <a:lstStyle/>
          <a:p>
            <a:pPr eaLnBrk="1" hangingPunct="1">
              <a:defRPr/>
            </a:pPr>
            <a:r>
              <a:rPr lang="pl-PL" sz="2000" dirty="0" smtClean="0">
                <a:effectLst>
                  <a:outerShdw blurRad="38100" dist="38100" dir="2700000" algn="tl">
                    <a:srgbClr val="C0C0C0"/>
                  </a:outerShdw>
                </a:effectLst>
                <a:latin typeface="Arial Unicode MS" pitchFamily="34" charset="-128"/>
              </a:rPr>
              <a:t>  </a:t>
            </a:r>
            <a:r>
              <a:rPr lang="pl-PL" sz="2000" dirty="0" err="1" smtClean="0">
                <a:effectLst>
                  <a:outerShdw blurRad="38100" dist="38100" dir="2700000" algn="tl">
                    <a:srgbClr val="C0C0C0"/>
                  </a:outerShdw>
                </a:effectLst>
                <a:latin typeface="Arial Unicode MS" pitchFamily="34" charset="-128"/>
              </a:rPr>
              <a:t>The</a:t>
            </a:r>
            <a:r>
              <a:rPr lang="pl-PL" sz="2000" dirty="0" smtClean="0">
                <a:effectLst>
                  <a:outerShdw blurRad="38100" dist="38100" dir="2700000" algn="tl">
                    <a:srgbClr val="C0C0C0"/>
                  </a:outerShdw>
                </a:effectLst>
                <a:latin typeface="Arial Unicode MS" pitchFamily="34" charset="-128"/>
              </a:rPr>
              <a:t> </a:t>
            </a:r>
            <a:r>
              <a:rPr lang="pl-PL" sz="2000" dirty="0" err="1" smtClean="0">
                <a:effectLst>
                  <a:outerShdw blurRad="38100" dist="38100" dir="2700000" algn="tl">
                    <a:srgbClr val="C0C0C0"/>
                  </a:outerShdw>
                </a:effectLst>
                <a:latin typeface="Arial Unicode MS" pitchFamily="34" charset="-128"/>
              </a:rPr>
              <a:t>scope</a:t>
            </a:r>
            <a:r>
              <a:rPr lang="pl-PL" sz="2000" dirty="0" smtClean="0">
                <a:effectLst>
                  <a:outerShdw blurRad="38100" dist="38100" dir="2700000" algn="tl">
                    <a:srgbClr val="C0C0C0"/>
                  </a:outerShdw>
                </a:effectLst>
                <a:latin typeface="Arial Unicode MS" pitchFamily="34" charset="-128"/>
              </a:rPr>
              <a:t> of </a:t>
            </a:r>
            <a:r>
              <a:rPr lang="pl-PL" sz="2000" dirty="0" err="1" smtClean="0">
                <a:effectLst>
                  <a:outerShdw blurRad="38100" dist="38100" dir="2700000" algn="tl">
                    <a:srgbClr val="C0C0C0"/>
                  </a:outerShdw>
                </a:effectLst>
                <a:latin typeface="Arial Unicode MS" pitchFamily="34" charset="-128"/>
              </a:rPr>
              <a:t>production</a:t>
            </a:r>
            <a:r>
              <a:rPr lang="pl-PL" sz="2000" dirty="0" smtClean="0">
                <a:effectLst>
                  <a:outerShdw blurRad="38100" dist="38100" dir="2700000" algn="tl">
                    <a:srgbClr val="C0C0C0"/>
                  </a:outerShdw>
                </a:effectLst>
                <a:latin typeface="Arial Unicode MS" pitchFamily="34" charset="-128"/>
              </a:rPr>
              <a:t> </a:t>
            </a:r>
            <a:r>
              <a:rPr lang="pl-PL" sz="2000" dirty="0" err="1" smtClean="0">
                <a:effectLst>
                  <a:outerShdw blurRad="38100" dist="38100" dir="2700000" algn="tl">
                    <a:srgbClr val="C0C0C0"/>
                  </a:outerShdw>
                </a:effectLst>
                <a:latin typeface="Arial Unicode MS" pitchFamily="34" charset="-128"/>
              </a:rPr>
              <a:t>covers</a:t>
            </a:r>
            <a:r>
              <a:rPr lang="pl-PL" sz="2000" dirty="0" smtClean="0">
                <a:effectLst>
                  <a:outerShdw blurRad="38100" dist="38100" dir="2700000" algn="tl">
                    <a:srgbClr val="C0C0C0"/>
                  </a:outerShdw>
                </a:effectLst>
              </a:rPr>
              <a:t>:</a:t>
            </a:r>
          </a:p>
        </p:txBody>
      </p:sp>
      <p:sp>
        <p:nvSpPr>
          <p:cNvPr id="5124" name="Symbol zastępczy numeru slajdu 5"/>
          <p:cNvSpPr>
            <a:spLocks noGrp="1"/>
          </p:cNvSpPr>
          <p:nvPr>
            <p:ph type="sldNum" sz="quarter" idx="12"/>
          </p:nvPr>
        </p:nvSpPr>
        <p:spPr/>
        <p:txBody>
          <a:bodyPr/>
          <a:lstStyle/>
          <a:p>
            <a:pPr>
              <a:defRPr/>
            </a:pPr>
            <a:fld id="{BCD56AA8-512B-4428-B29D-6CC36D1E6229}" type="slidenum">
              <a:rPr lang="pl-PL" smtClean="0">
                <a:latin typeface="Arial Unicode MS" pitchFamily="34" charset="-128"/>
              </a:rPr>
              <a:pPr>
                <a:defRPr/>
              </a:pPr>
              <a:t>4</a:t>
            </a:fld>
            <a:endParaRPr lang="pl-PL" smtClean="0">
              <a:latin typeface="Arial Unicode MS" pitchFamily="34" charset="-128"/>
            </a:endParaRPr>
          </a:p>
        </p:txBody>
      </p:sp>
      <p:sp>
        <p:nvSpPr>
          <p:cNvPr id="224273" name="Rectangle 17"/>
          <p:cNvSpPr>
            <a:spLocks noChangeArrowheads="1"/>
          </p:cNvSpPr>
          <p:nvPr/>
        </p:nvSpPr>
        <p:spPr bwMode="auto">
          <a:xfrm>
            <a:off x="539750" y="188913"/>
            <a:ext cx="8077200" cy="533400"/>
          </a:xfrm>
          <a:prstGeom prst="rect">
            <a:avLst/>
          </a:prstGeom>
          <a:noFill/>
          <a:ln w="9525">
            <a:noFill/>
            <a:miter lim="800000"/>
            <a:headEnd/>
            <a:tailEnd/>
          </a:ln>
          <a:effectLst/>
        </p:spPr>
        <p:txBody>
          <a:bodyPr anchor="ctr"/>
          <a:lstStyle/>
          <a:p>
            <a:pPr>
              <a:spcBef>
                <a:spcPct val="0"/>
              </a:spcBef>
              <a:defRPr/>
            </a:pPr>
            <a:r>
              <a:rPr lang="pl-PL" sz="2400" b="1" dirty="0">
                <a:solidFill>
                  <a:schemeClr val="tx2"/>
                </a:solidFill>
                <a:effectLst>
                  <a:outerShdw blurRad="38100" dist="38100" dir="2700000" algn="tl">
                    <a:srgbClr val="000000">
                      <a:alpha val="43137"/>
                    </a:srgbClr>
                  </a:outerShdw>
                </a:effectLst>
                <a:latin typeface="+mj-lt"/>
                <a:ea typeface="MS PGothic" charset="-128"/>
              </a:rPr>
              <a:t>SCOPE OF ACTIVITY </a:t>
            </a:r>
          </a:p>
        </p:txBody>
      </p:sp>
      <p:sp>
        <p:nvSpPr>
          <p:cNvPr id="6149" name="Text Box 18"/>
          <p:cNvSpPr txBox="1">
            <a:spLocks noChangeArrowheads="1"/>
          </p:cNvSpPr>
          <p:nvPr/>
        </p:nvSpPr>
        <p:spPr bwMode="auto">
          <a:xfrm>
            <a:off x="179388" y="1844675"/>
            <a:ext cx="8424862" cy="1698927"/>
          </a:xfrm>
          <a:prstGeom prst="rect">
            <a:avLst/>
          </a:prstGeom>
          <a:noFill/>
          <a:ln w="9525">
            <a:noFill/>
            <a:miter lim="800000"/>
            <a:headEnd/>
            <a:tailEnd/>
          </a:ln>
        </p:spPr>
        <p:txBody>
          <a:bodyPr>
            <a:spAutoFit/>
          </a:bodyPr>
          <a:lstStyle/>
          <a:p>
            <a:pPr marL="266700" algn="l">
              <a:buFont typeface="Symbol" pitchFamily="18" charset="2"/>
              <a:buChar char=""/>
            </a:pPr>
            <a:r>
              <a:rPr lang="en-US" sz="1800" dirty="0">
                <a:solidFill>
                  <a:srgbClr val="000000"/>
                </a:solidFill>
                <a:latin typeface="Arial Unicode MS" pitchFamily="34" charset="-128"/>
              </a:rPr>
              <a:t> production and regeneration of spare parts for machines and appliances for </a:t>
            </a:r>
            <a:r>
              <a:rPr lang="pl-PL" sz="1800" dirty="0" smtClean="0">
                <a:solidFill>
                  <a:srgbClr val="000000"/>
                </a:solidFill>
                <a:latin typeface="Arial Unicode MS" pitchFamily="34" charset="-128"/>
              </a:rPr>
              <a:t> </a:t>
            </a:r>
          </a:p>
          <a:p>
            <a:pPr marL="266700" algn="l"/>
            <a:r>
              <a:rPr lang="pl-PL" sz="1800" dirty="0" smtClean="0">
                <a:solidFill>
                  <a:srgbClr val="000000"/>
                </a:solidFill>
                <a:latin typeface="Arial Unicode MS" pitchFamily="34" charset="-128"/>
              </a:rPr>
              <a:t>   </a:t>
            </a:r>
            <a:r>
              <a:rPr lang="en-US" sz="1800" dirty="0" smtClean="0">
                <a:solidFill>
                  <a:srgbClr val="000000"/>
                </a:solidFill>
                <a:latin typeface="Arial Unicode MS" pitchFamily="34" charset="-128"/>
              </a:rPr>
              <a:t>metallurgical </a:t>
            </a:r>
            <a:r>
              <a:rPr lang="en-US" sz="1800" dirty="0">
                <a:solidFill>
                  <a:srgbClr val="000000"/>
                </a:solidFill>
                <a:latin typeface="Arial Unicode MS" pitchFamily="34" charset="-128"/>
              </a:rPr>
              <a:t>and heavy industry</a:t>
            </a:r>
          </a:p>
          <a:p>
            <a:pPr marL="266700" algn="l">
              <a:buFont typeface="Symbol" pitchFamily="18" charset="2"/>
              <a:buChar char=""/>
            </a:pPr>
            <a:r>
              <a:rPr lang="en-US" sz="1800" dirty="0">
                <a:solidFill>
                  <a:srgbClr val="000000"/>
                </a:solidFill>
                <a:latin typeface="Arial Unicode MS" pitchFamily="34" charset="-128"/>
              </a:rPr>
              <a:t> production of heavy steel structures</a:t>
            </a:r>
          </a:p>
          <a:p>
            <a:pPr marL="266700" algn="l">
              <a:buFont typeface="Symbol" pitchFamily="18" charset="2"/>
              <a:buChar char=""/>
            </a:pPr>
            <a:r>
              <a:rPr lang="en-US" sz="1800" dirty="0">
                <a:solidFill>
                  <a:srgbClr val="000000"/>
                </a:solidFill>
                <a:latin typeface="Arial Unicode MS" pitchFamily="34" charset="-128"/>
              </a:rPr>
              <a:t> turn-key projects and realization of investments</a:t>
            </a:r>
          </a:p>
          <a:p>
            <a:pPr marL="266700" algn="l"/>
            <a:endParaRPr lang="pl-PL" sz="1800" dirty="0">
              <a:solidFill>
                <a:srgbClr val="000000"/>
              </a:solidFill>
              <a:latin typeface="Arial Unicode MS" pitchFamily="34" charset="-128"/>
            </a:endParaRPr>
          </a:p>
        </p:txBody>
      </p:sp>
      <p:pic>
        <p:nvPicPr>
          <p:cNvPr id="6150" name="Picture 20"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sp>
        <p:nvSpPr>
          <p:cNvPr id="7" name="Rectangle 2"/>
          <p:cNvSpPr txBox="1">
            <a:spLocks noChangeArrowheads="1"/>
          </p:cNvSpPr>
          <p:nvPr/>
        </p:nvSpPr>
        <p:spPr bwMode="auto">
          <a:xfrm>
            <a:off x="468313" y="1341438"/>
            <a:ext cx="4932362" cy="401637"/>
          </a:xfrm>
          <a:prstGeom prst="rect">
            <a:avLst/>
          </a:prstGeom>
          <a:noFill/>
          <a:ln w="9525">
            <a:noFill/>
            <a:miter lim="800000"/>
            <a:headEnd/>
            <a:tailEnd/>
          </a:ln>
        </p:spPr>
        <p:txBody>
          <a:bodyPr lIns="0" tIns="0" rIns="0" bIns="0" anchor="b"/>
          <a:lstStyle/>
          <a:p>
            <a:pPr algn="l" eaLnBrk="1" hangingPunct="1">
              <a:spcBef>
                <a:spcPct val="0"/>
              </a:spcBef>
              <a:defRPr/>
            </a:pPr>
            <a:r>
              <a:rPr lang="pl-PL" sz="2000" b="1" kern="0" dirty="0">
                <a:solidFill>
                  <a:schemeClr val="tx2"/>
                </a:solidFill>
                <a:effectLst>
                  <a:outerShdw blurRad="38100" dist="38100" dir="2700000" algn="tl">
                    <a:srgbClr val="C0C0C0"/>
                  </a:outerShdw>
                </a:effectLst>
                <a:latin typeface="Arial Unicode MS" pitchFamily="34" charset="-128"/>
                <a:ea typeface="+mj-ea"/>
                <a:cs typeface="+mj-cs"/>
              </a:rPr>
              <a:t>  </a:t>
            </a:r>
            <a:r>
              <a:rPr lang="en-US" sz="2000" b="1" kern="0" dirty="0">
                <a:solidFill>
                  <a:schemeClr val="tx2"/>
                </a:solidFill>
                <a:effectLst>
                  <a:outerShdw blurRad="38100" dist="38100" dir="2700000" algn="tl">
                    <a:srgbClr val="C0C0C0"/>
                  </a:outerShdw>
                </a:effectLst>
                <a:latin typeface="Arial Unicode MS" pitchFamily="34" charset="-128"/>
                <a:ea typeface="+mj-ea"/>
                <a:cs typeface="+mj-cs"/>
              </a:rPr>
              <a:t>Specialization</a:t>
            </a:r>
            <a:r>
              <a:rPr lang="pl-PL" sz="2000" b="1" kern="0" dirty="0">
                <a:solidFill>
                  <a:schemeClr val="tx2"/>
                </a:solidFill>
                <a:effectLst>
                  <a:outerShdw blurRad="38100" dist="38100" dir="2700000" algn="tl">
                    <a:srgbClr val="C0C0C0"/>
                  </a:outerShdw>
                </a:effectLst>
                <a:latin typeface="+mj-lt"/>
                <a:ea typeface="+mj-ea"/>
                <a:cs typeface="+mj-cs"/>
              </a:rPr>
              <a:t>:</a:t>
            </a:r>
          </a:p>
        </p:txBody>
      </p:sp>
      <p:sp>
        <p:nvSpPr>
          <p:cNvPr id="6152" name="Text Box 18"/>
          <p:cNvSpPr txBox="1">
            <a:spLocks noChangeArrowheads="1"/>
          </p:cNvSpPr>
          <p:nvPr/>
        </p:nvSpPr>
        <p:spPr bwMode="auto">
          <a:xfrm>
            <a:off x="3022600" y="4005263"/>
            <a:ext cx="6121400" cy="2030412"/>
          </a:xfrm>
          <a:prstGeom prst="rect">
            <a:avLst/>
          </a:prstGeom>
          <a:noFill/>
          <a:ln w="9525">
            <a:noFill/>
            <a:miter lim="800000"/>
            <a:headEnd/>
            <a:tailEnd/>
          </a:ln>
        </p:spPr>
        <p:txBody>
          <a:bodyPr>
            <a:spAutoFit/>
          </a:bodyPr>
          <a:lstStyle/>
          <a:p>
            <a:pPr marL="266700" algn="l">
              <a:buFont typeface="Symbol" pitchFamily="18" charset="2"/>
              <a:buChar char=""/>
            </a:pPr>
            <a:r>
              <a:rPr lang="en-US" sz="1800" dirty="0">
                <a:solidFill>
                  <a:srgbClr val="000000"/>
                </a:solidFill>
                <a:latin typeface="Arial Unicode MS" pitchFamily="34" charset="-128"/>
              </a:rPr>
              <a:t> spare parts, units, machines and equipment,</a:t>
            </a:r>
          </a:p>
          <a:p>
            <a:pPr marL="266700" algn="l">
              <a:buFont typeface="Symbol" pitchFamily="18" charset="2"/>
              <a:buChar char=""/>
            </a:pPr>
            <a:r>
              <a:rPr lang="en-US" sz="1800" dirty="0">
                <a:solidFill>
                  <a:srgbClr val="000000"/>
                </a:solidFill>
                <a:latin typeface="Arial Unicode MS" pitchFamily="34" charset="-128"/>
              </a:rPr>
              <a:t> cutting and special-purpose tools,</a:t>
            </a:r>
          </a:p>
          <a:p>
            <a:pPr marL="266700" algn="l">
              <a:buFont typeface="Symbol" pitchFamily="18" charset="2"/>
              <a:buChar char=""/>
            </a:pPr>
            <a:r>
              <a:rPr lang="en-US" sz="1800" dirty="0">
                <a:solidFill>
                  <a:srgbClr val="000000"/>
                </a:solidFill>
                <a:latin typeface="Arial Unicode MS" pitchFamily="34" charset="-128"/>
              </a:rPr>
              <a:t> instrumentation and process fittings,</a:t>
            </a:r>
          </a:p>
          <a:p>
            <a:pPr marL="266700" algn="l">
              <a:buFont typeface="Symbol" pitchFamily="18" charset="2"/>
              <a:buChar char=""/>
            </a:pPr>
            <a:r>
              <a:rPr lang="en-US" sz="1800" dirty="0">
                <a:solidFill>
                  <a:srgbClr val="000000"/>
                </a:solidFill>
                <a:latin typeface="Arial Unicode MS" pitchFamily="34" charset="-128"/>
              </a:rPr>
              <a:t> machine and building constructions up to 50 t,</a:t>
            </a:r>
          </a:p>
          <a:p>
            <a:pPr marL="266700" algn="l">
              <a:buFont typeface="Symbol" pitchFamily="18" charset="2"/>
              <a:buChar char=""/>
            </a:pPr>
            <a:r>
              <a:rPr lang="en-US" sz="1800" dirty="0">
                <a:solidFill>
                  <a:srgbClr val="000000"/>
                </a:solidFill>
                <a:latin typeface="Arial Unicode MS" pitchFamily="34" charset="-128"/>
              </a:rPr>
              <a:t> crane parts,</a:t>
            </a:r>
          </a:p>
          <a:p>
            <a:pPr marL="266700" algn="l">
              <a:buFont typeface="Symbol" pitchFamily="18" charset="2"/>
              <a:buChar char=""/>
            </a:pPr>
            <a:r>
              <a:rPr lang="en-US" sz="1800" dirty="0">
                <a:solidFill>
                  <a:srgbClr val="000000"/>
                </a:solidFill>
                <a:latin typeface="Arial Unicode MS" pitchFamily="34" charset="-128"/>
              </a:rPr>
              <a:t> </a:t>
            </a:r>
            <a:r>
              <a:rPr lang="pl-PL" sz="1800" dirty="0" smtClean="0">
                <a:solidFill>
                  <a:srgbClr val="000000"/>
                </a:solidFill>
                <a:latin typeface="Arial Unicode MS" pitchFamily="34" charset="-128"/>
              </a:rPr>
              <a:t>fan </a:t>
            </a:r>
            <a:r>
              <a:rPr lang="pl-PL" sz="1800" dirty="0" err="1" smtClean="0">
                <a:solidFill>
                  <a:srgbClr val="000000"/>
                </a:solidFill>
                <a:latin typeface="Arial Unicode MS" pitchFamily="34" charset="-128"/>
              </a:rPr>
              <a:t>housings</a:t>
            </a:r>
            <a:r>
              <a:rPr lang="en-US" sz="1800" dirty="0" smtClean="0">
                <a:solidFill>
                  <a:srgbClr val="000000"/>
                </a:solidFill>
                <a:latin typeface="Arial Unicode MS" pitchFamily="34" charset="-128"/>
              </a:rPr>
              <a:t>.</a:t>
            </a:r>
            <a:endParaRPr lang="pl-PL" sz="1800" dirty="0">
              <a:solidFill>
                <a:srgbClr val="000000"/>
              </a:solidFill>
              <a:latin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G_1108.jpg" descr="C:\Documents and Settings\g002356\Moje dokumenty\PREZENTACJA\IMG_1108.jpg"/>
          <p:cNvPicPr>
            <a:picLocks noChangeAspect="1"/>
          </p:cNvPicPr>
          <p:nvPr/>
        </p:nvPicPr>
        <p:blipFill>
          <a:blip r:embed="rId2" cstate="print"/>
          <a:srcRect/>
          <a:stretch>
            <a:fillRect/>
          </a:stretch>
        </p:blipFill>
        <p:spPr bwMode="auto">
          <a:xfrm>
            <a:off x="4714875" y="3786188"/>
            <a:ext cx="4164013" cy="2776537"/>
          </a:xfrm>
          <a:prstGeom prst="rect">
            <a:avLst/>
          </a:prstGeom>
          <a:noFill/>
          <a:ln w="9525">
            <a:noFill/>
            <a:miter lim="800000"/>
            <a:headEnd/>
            <a:tailEnd/>
          </a:ln>
        </p:spPr>
      </p:pic>
      <p:pic>
        <p:nvPicPr>
          <p:cNvPr id="22531" name="IMG_1095.jpg" descr="C:\Documents and Settings\g002356\Moje dokumenty\PREZENTACJA\IMG_1095.jpg"/>
          <p:cNvPicPr>
            <a:picLocks noChangeAspect="1"/>
          </p:cNvPicPr>
          <p:nvPr/>
        </p:nvPicPr>
        <p:blipFill>
          <a:blip r:embed="rId3" cstate="print"/>
          <a:srcRect/>
          <a:stretch>
            <a:fillRect/>
          </a:stretch>
        </p:blipFill>
        <p:spPr bwMode="auto">
          <a:xfrm>
            <a:off x="285750" y="3786188"/>
            <a:ext cx="4164013" cy="2776537"/>
          </a:xfrm>
          <a:prstGeom prst="rect">
            <a:avLst/>
          </a:prstGeom>
          <a:noFill/>
          <a:ln w="9525">
            <a:noFill/>
            <a:miter lim="800000"/>
            <a:headEnd/>
            <a:tailEnd/>
          </a:ln>
        </p:spPr>
      </p:pic>
      <p:pic>
        <p:nvPicPr>
          <p:cNvPr id="22532" name="IMG_1100.jpg" descr="C:\Documents and Settings\g002356\Moje dokumenty\PREZENTACJA\IMG_1100.jpg"/>
          <p:cNvPicPr>
            <a:picLocks noChangeAspect="1"/>
          </p:cNvPicPr>
          <p:nvPr/>
        </p:nvPicPr>
        <p:blipFill>
          <a:blip r:embed="rId4" cstate="print"/>
          <a:srcRect/>
          <a:stretch>
            <a:fillRect/>
          </a:stretch>
        </p:blipFill>
        <p:spPr bwMode="auto">
          <a:xfrm>
            <a:off x="4694238" y="785813"/>
            <a:ext cx="4164012" cy="2776537"/>
          </a:xfrm>
          <a:prstGeom prst="rect">
            <a:avLst/>
          </a:prstGeom>
          <a:noFill/>
          <a:ln w="9525">
            <a:noFill/>
            <a:miter lim="800000"/>
            <a:headEnd/>
            <a:tailEnd/>
          </a:ln>
        </p:spPr>
      </p:pic>
      <p:sp>
        <p:nvSpPr>
          <p:cNvPr id="10246" name="pole tekstowe 7"/>
          <p:cNvSpPr txBox="1">
            <a:spLocks noChangeArrowheads="1"/>
          </p:cNvSpPr>
          <p:nvPr/>
        </p:nvSpPr>
        <p:spPr bwMode="auto">
          <a:xfrm>
            <a:off x="323850" y="1557338"/>
            <a:ext cx="4071938" cy="1495425"/>
          </a:xfrm>
          <a:prstGeom prst="rect">
            <a:avLst/>
          </a:prstGeom>
          <a:noFill/>
          <a:ln w="9525">
            <a:noFill/>
            <a:miter lim="800000"/>
            <a:headEnd/>
            <a:tailEnd/>
          </a:ln>
        </p:spPr>
        <p:txBody>
          <a:bodyPr>
            <a:spAutoFit/>
          </a:bodyPr>
          <a:lstStyle/>
          <a:p>
            <a:pPr>
              <a:defRPr/>
            </a:pPr>
            <a:r>
              <a:rPr lang="en-GB" sz="1200" dirty="0" err="1">
                <a:solidFill>
                  <a:srgbClr val="000000"/>
                </a:solidFill>
                <a:latin typeface="+mn-lt"/>
              </a:rPr>
              <a:t>ArcelorMittal</a:t>
            </a:r>
            <a:r>
              <a:rPr lang="en-GB" sz="1200" dirty="0">
                <a:solidFill>
                  <a:srgbClr val="000000"/>
                </a:solidFill>
                <a:latin typeface="+mn-lt"/>
              </a:rPr>
              <a:t> Service Group Sp. z o.o. offers rolls for the Continuous Casting Segments for flat, squared and rectangular slabs.</a:t>
            </a:r>
          </a:p>
          <a:p>
            <a:pPr>
              <a:defRPr/>
            </a:pPr>
            <a:r>
              <a:rPr lang="en-GB" sz="1200" dirty="0" err="1">
                <a:solidFill>
                  <a:srgbClr val="000000"/>
                </a:solidFill>
              </a:rPr>
              <a:t>ArcelorMittal</a:t>
            </a:r>
            <a:r>
              <a:rPr lang="en-GB" sz="1200" dirty="0">
                <a:solidFill>
                  <a:srgbClr val="000000"/>
                </a:solidFill>
              </a:rPr>
              <a:t> Service Group is also a manufacturer  of </a:t>
            </a:r>
            <a:r>
              <a:rPr lang="en-GB" sz="1200" dirty="0">
                <a:solidFill>
                  <a:srgbClr val="000000"/>
                </a:solidFill>
                <a:latin typeface="+mn-lt"/>
              </a:rPr>
              <a:t>rolls for tables, feeding devices and profile rollers for straightening devices.</a:t>
            </a:r>
          </a:p>
          <a:p>
            <a:pPr>
              <a:defRPr/>
            </a:pPr>
            <a:endParaRPr lang="pl-PL" sz="1400" dirty="0">
              <a:latin typeface="Book Antiqua" pitchFamily="18" charset="0"/>
            </a:endParaRPr>
          </a:p>
        </p:txBody>
      </p:sp>
      <p:pic>
        <p:nvPicPr>
          <p:cNvPr id="22534" name="Picture 5" descr="ArcelorMittal Service Group v"/>
          <p:cNvPicPr>
            <a:picLocks noChangeAspect="1" noChangeArrowheads="1"/>
          </p:cNvPicPr>
          <p:nvPr/>
        </p:nvPicPr>
        <p:blipFill>
          <a:blip r:embed="rId5" cstate="print"/>
          <a:srcRect/>
          <a:stretch>
            <a:fillRect/>
          </a:stretch>
        </p:blipFill>
        <p:spPr bwMode="auto">
          <a:xfrm>
            <a:off x="6588125" y="404813"/>
            <a:ext cx="2087563" cy="863600"/>
          </a:xfrm>
          <a:prstGeom prst="rect">
            <a:avLst/>
          </a:prstGeom>
          <a:noFill/>
          <a:ln w="9525">
            <a:noFill/>
            <a:miter lim="800000"/>
            <a:headEnd/>
            <a:tailEnd/>
          </a:ln>
        </p:spPr>
      </p:pic>
      <p:sp>
        <p:nvSpPr>
          <p:cNvPr id="8" name="Rectangle 17"/>
          <p:cNvSpPr>
            <a:spLocks noChangeArrowheads="1"/>
          </p:cNvSpPr>
          <p:nvPr/>
        </p:nvSpPr>
        <p:spPr bwMode="auto">
          <a:xfrm>
            <a:off x="250825" y="333375"/>
            <a:ext cx="644525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STEEL STRUCTURES – MACHINED PARTS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Łącznik prosty 8"/>
          <p:cNvCxnSpPr/>
          <p:nvPr/>
        </p:nvCxnSpPr>
        <p:spPr>
          <a:xfrm flipH="1" flipV="1">
            <a:off x="1835150" y="2133600"/>
            <a:ext cx="40322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3555" name="Obraz 2" descr="P1010008.JPG"/>
          <p:cNvPicPr>
            <a:picLocks noChangeAspect="1"/>
          </p:cNvPicPr>
          <p:nvPr/>
        </p:nvPicPr>
        <p:blipFill>
          <a:blip r:embed="rId2" cstate="print"/>
          <a:srcRect/>
          <a:stretch>
            <a:fillRect/>
          </a:stretch>
        </p:blipFill>
        <p:spPr bwMode="auto">
          <a:xfrm>
            <a:off x="4356100" y="1268413"/>
            <a:ext cx="4578350" cy="3433762"/>
          </a:xfrm>
          <a:prstGeom prst="rect">
            <a:avLst/>
          </a:prstGeom>
          <a:noFill/>
          <a:ln w="9525">
            <a:noFill/>
            <a:miter lim="800000"/>
            <a:headEnd/>
            <a:tailEnd/>
          </a:ln>
        </p:spPr>
      </p:pic>
      <p:pic>
        <p:nvPicPr>
          <p:cNvPr id="23556" name="Obraz 3" descr="P1010007.JPG"/>
          <p:cNvPicPr>
            <a:picLocks noChangeAspect="1"/>
          </p:cNvPicPr>
          <p:nvPr/>
        </p:nvPicPr>
        <p:blipFill>
          <a:blip r:embed="rId3" cstate="print"/>
          <a:srcRect/>
          <a:stretch>
            <a:fillRect/>
          </a:stretch>
        </p:blipFill>
        <p:spPr bwMode="auto">
          <a:xfrm>
            <a:off x="357188" y="3286125"/>
            <a:ext cx="4578350" cy="3433763"/>
          </a:xfrm>
          <a:prstGeom prst="rect">
            <a:avLst/>
          </a:prstGeom>
          <a:noFill/>
          <a:ln w="9525">
            <a:noFill/>
            <a:miter lim="800000"/>
            <a:headEnd/>
            <a:tailEnd/>
          </a:ln>
        </p:spPr>
      </p:pic>
      <p:pic>
        <p:nvPicPr>
          <p:cNvPr id="23557" name="Picture 5" descr="ArcelorMittal Service Group v"/>
          <p:cNvPicPr>
            <a:picLocks noChangeAspect="1" noChangeArrowheads="1"/>
          </p:cNvPicPr>
          <p:nvPr/>
        </p:nvPicPr>
        <p:blipFill>
          <a:blip r:embed="rId4" cstate="print"/>
          <a:srcRect/>
          <a:stretch>
            <a:fillRect/>
          </a:stretch>
        </p:blipFill>
        <p:spPr bwMode="auto">
          <a:xfrm>
            <a:off x="6588125" y="404813"/>
            <a:ext cx="2087563" cy="863600"/>
          </a:xfrm>
          <a:prstGeom prst="rect">
            <a:avLst/>
          </a:prstGeom>
          <a:noFill/>
          <a:ln w="9525">
            <a:noFill/>
            <a:miter lim="800000"/>
            <a:headEnd/>
            <a:tailEnd/>
          </a:ln>
        </p:spPr>
      </p:pic>
      <p:sp>
        <p:nvSpPr>
          <p:cNvPr id="7" name="Rectangle 17"/>
          <p:cNvSpPr>
            <a:spLocks noChangeArrowheads="1"/>
          </p:cNvSpPr>
          <p:nvPr/>
        </p:nvSpPr>
        <p:spPr bwMode="auto">
          <a:xfrm>
            <a:off x="468313" y="188913"/>
            <a:ext cx="8077200"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ea typeface="MS PGothic" charset="-128"/>
              </a:rPr>
              <a:t>STEEL STRUCTURES – </a:t>
            </a:r>
            <a:r>
              <a:rPr lang="pl-PL" sz="2400" b="1" dirty="0">
                <a:solidFill>
                  <a:schemeClr val="tx2"/>
                </a:solidFill>
                <a:effectLst>
                  <a:outerShdw blurRad="38100" dist="38100" dir="2700000" algn="tl">
                    <a:srgbClr val="000000">
                      <a:alpha val="43137"/>
                    </a:srgbClr>
                  </a:outerShdw>
                </a:effectLst>
                <a:latin typeface="Arial" pitchFamily="34" charset="0"/>
                <a:ea typeface="MS PGothic" charset="-128"/>
              </a:rPr>
              <a:t>MACHINED PARTS</a:t>
            </a:r>
          </a:p>
        </p:txBody>
      </p:sp>
      <p:sp>
        <p:nvSpPr>
          <p:cNvPr id="23559" name="pole tekstowe 7"/>
          <p:cNvSpPr txBox="1">
            <a:spLocks noChangeArrowheads="1"/>
          </p:cNvSpPr>
          <p:nvPr/>
        </p:nvSpPr>
        <p:spPr bwMode="auto">
          <a:xfrm>
            <a:off x="1763713" y="1557338"/>
            <a:ext cx="2486025" cy="720725"/>
          </a:xfrm>
          <a:prstGeom prst="rect">
            <a:avLst/>
          </a:prstGeom>
          <a:noFill/>
          <a:ln w="9525">
            <a:noFill/>
            <a:miter lim="800000"/>
            <a:headEnd/>
            <a:tailEnd/>
          </a:ln>
        </p:spPr>
        <p:txBody>
          <a:bodyPr wrap="none">
            <a:spAutoFit/>
          </a:bodyPr>
          <a:lstStyle/>
          <a:p>
            <a:pPr algn="l"/>
            <a:r>
              <a:rPr lang="pl-PL" sz="1200" b="1" u="sng">
                <a:solidFill>
                  <a:srgbClr val="000000"/>
                </a:solidFill>
              </a:rPr>
              <a:t>Sheet coating line</a:t>
            </a:r>
            <a:endParaRPr lang="en-US" sz="1200" b="1" u="sng">
              <a:solidFill>
                <a:srgbClr val="000000"/>
              </a:solidFill>
            </a:endParaRPr>
          </a:p>
          <a:p>
            <a:pPr algn="l"/>
            <a:r>
              <a:rPr lang="en-US" sz="1200" b="1" u="sng">
                <a:solidFill>
                  <a:srgbClr val="000000"/>
                </a:solidFill>
              </a:rPr>
              <a:t>Customer</a:t>
            </a:r>
            <a:r>
              <a:rPr lang="en-US" sz="1200" b="1">
                <a:solidFill>
                  <a:srgbClr val="000000"/>
                </a:solidFill>
              </a:rPr>
              <a:t>: ArcelorMittal </a:t>
            </a:r>
            <a:r>
              <a:rPr lang="pl-PL" sz="1200" b="1">
                <a:solidFill>
                  <a:srgbClr val="000000"/>
                </a:solidFill>
              </a:rPr>
              <a:t>Poland</a:t>
            </a:r>
            <a:endParaRPr lang="en-US" sz="1200" b="1">
              <a:solidFill>
                <a:srgbClr val="000000"/>
              </a:solidFill>
            </a:endParaRPr>
          </a:p>
          <a:p>
            <a:pPr algn="l"/>
            <a:endParaRPr lang="pl-PL" sz="120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Łącznik prosty 9"/>
          <p:cNvCxnSpPr/>
          <p:nvPr/>
        </p:nvCxnSpPr>
        <p:spPr>
          <a:xfrm>
            <a:off x="2555875" y="2133600"/>
            <a:ext cx="35290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579" name="Rectangle 2"/>
          <p:cNvSpPr>
            <a:spLocks noGrp="1" noChangeArrowheads="1"/>
          </p:cNvSpPr>
          <p:nvPr>
            <p:ph type="title"/>
          </p:nvPr>
        </p:nvSpPr>
        <p:spPr>
          <a:xfrm>
            <a:off x="3995738" y="1628775"/>
            <a:ext cx="4787900" cy="374650"/>
          </a:xfrm>
        </p:spPr>
        <p:txBody>
          <a:bodyPr/>
          <a:lstStyle/>
          <a:p>
            <a:pPr eaLnBrk="1" hangingPunct="1"/>
            <a:r>
              <a:rPr lang="en-US" sz="1200" smtClean="0">
                <a:solidFill>
                  <a:srgbClr val="000000"/>
                </a:solidFill>
              </a:rPr>
              <a:t>Saw blades </a:t>
            </a:r>
            <a:r>
              <a:rPr lang="pl-PL" sz="1200" smtClean="0">
                <a:solidFill>
                  <a:srgbClr val="000000"/>
                </a:solidFill>
              </a:rPr>
              <a:t/>
            </a:r>
            <a:br>
              <a:rPr lang="pl-PL" sz="1200" smtClean="0">
                <a:solidFill>
                  <a:srgbClr val="000000"/>
                </a:solidFill>
              </a:rPr>
            </a:br>
            <a:r>
              <a:rPr lang="en-US" sz="1200" smtClean="0">
                <a:solidFill>
                  <a:srgbClr val="000000"/>
                </a:solidFill>
              </a:rPr>
              <a:t>hot and cold cutting</a:t>
            </a:r>
            <a:r>
              <a:rPr lang="pl-PL" sz="1200" smtClean="0">
                <a:solidFill>
                  <a:srgbClr val="000000"/>
                </a:solidFill>
              </a:rPr>
              <a:t> </a:t>
            </a:r>
          </a:p>
        </p:txBody>
      </p:sp>
      <p:sp>
        <p:nvSpPr>
          <p:cNvPr id="9220" name="Symbol zastępczy numeru slajdu 5"/>
          <p:cNvSpPr>
            <a:spLocks noGrp="1"/>
          </p:cNvSpPr>
          <p:nvPr>
            <p:ph type="sldNum" sz="quarter" idx="12"/>
          </p:nvPr>
        </p:nvSpPr>
        <p:spPr/>
        <p:txBody>
          <a:bodyPr/>
          <a:lstStyle/>
          <a:p>
            <a:pPr>
              <a:defRPr/>
            </a:pPr>
            <a:fld id="{775EB82B-9784-43DE-921E-18322EA994FB}" type="slidenum">
              <a:rPr lang="pl-PL" smtClean="0">
                <a:latin typeface="Arial Unicode MS" pitchFamily="34" charset="-128"/>
              </a:rPr>
              <a:pPr>
                <a:defRPr/>
              </a:pPr>
              <a:t>42</a:t>
            </a:fld>
            <a:endParaRPr lang="pl-PL" smtClean="0">
              <a:latin typeface="Arial Unicode MS" pitchFamily="34" charset="-128"/>
            </a:endParaRPr>
          </a:p>
        </p:txBody>
      </p:sp>
      <p:sp>
        <p:nvSpPr>
          <p:cNvPr id="12292" name="Text Box 17"/>
          <p:cNvSpPr txBox="1">
            <a:spLocks noChangeArrowheads="1"/>
          </p:cNvSpPr>
          <p:nvPr/>
        </p:nvSpPr>
        <p:spPr bwMode="auto">
          <a:xfrm>
            <a:off x="4716463" y="2492375"/>
            <a:ext cx="3743325" cy="3140075"/>
          </a:xfrm>
          <a:prstGeom prst="rect">
            <a:avLst/>
          </a:prstGeom>
          <a:noFill/>
          <a:ln w="9525">
            <a:noFill/>
            <a:miter lim="800000"/>
            <a:headEnd/>
            <a:tailEnd/>
          </a:ln>
        </p:spPr>
        <p:txBody>
          <a:bodyPr>
            <a:spAutoFit/>
          </a:bodyPr>
          <a:lstStyle/>
          <a:p>
            <a:pPr indent="180975" algn="just">
              <a:spcBef>
                <a:spcPct val="50000"/>
              </a:spcBef>
              <a:defRPr/>
            </a:pPr>
            <a:r>
              <a:rPr lang="en-US" sz="1200" dirty="0">
                <a:solidFill>
                  <a:srgbClr val="000000"/>
                </a:solidFill>
                <a:latin typeface="+mj-lt"/>
              </a:rPr>
              <a:t>For 35 years, the saw blades for hot and cold cutting are manufactured according to own unique solutions. Thanks to the use of the special steel grade, and the heat treatment the saw blades are characterized by very good operational qualities, high cutting edge resistance, resistance to cracks – all these features allow obtaining a very good roughness of the surfaces cut. Noise emission during cutting is quite low. </a:t>
            </a:r>
            <a:endParaRPr lang="pl-PL" sz="1200" dirty="0">
              <a:solidFill>
                <a:srgbClr val="000000"/>
              </a:solidFill>
              <a:latin typeface="+mj-lt"/>
            </a:endParaRPr>
          </a:p>
          <a:p>
            <a:pPr indent="180975" algn="just">
              <a:spcBef>
                <a:spcPct val="50000"/>
              </a:spcBef>
              <a:defRPr/>
            </a:pPr>
            <a:r>
              <a:rPr lang="pl-PL" sz="1200" dirty="0">
                <a:solidFill>
                  <a:srgbClr val="000000"/>
                </a:solidFill>
                <a:latin typeface="+mj-lt"/>
              </a:rPr>
              <a:t>T</a:t>
            </a:r>
            <a:r>
              <a:rPr lang="en-US" sz="1200" dirty="0">
                <a:solidFill>
                  <a:srgbClr val="000000"/>
                </a:solidFill>
                <a:latin typeface="+mj-lt"/>
              </a:rPr>
              <a:t>he saw blades are perfect tool for cutting hot and cold rolled steel products such as, sections, rails, pipes and bars within the technological lines of the rolling mill. The Company produces a very wide variety of saw blades with diameter from 600 mm to 2100 mm, teeth distance from 8 mm to 22 mm and blade thickness from 6 mm to 12 mm.</a:t>
            </a:r>
            <a:endParaRPr lang="pl-PL" sz="1200" dirty="0">
              <a:solidFill>
                <a:srgbClr val="000000"/>
              </a:solidFill>
              <a:latin typeface="+mj-lt"/>
            </a:endParaRPr>
          </a:p>
        </p:txBody>
      </p:sp>
      <p:pic>
        <p:nvPicPr>
          <p:cNvPr id="24582" name="Picture 21"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pic>
        <p:nvPicPr>
          <p:cNvPr id="24583" name="Obraz 10"/>
          <p:cNvPicPr>
            <a:picLocks noChangeAspect="1" noChangeArrowheads="1"/>
          </p:cNvPicPr>
          <p:nvPr/>
        </p:nvPicPr>
        <p:blipFill>
          <a:blip r:embed="rId4" cstate="print"/>
          <a:srcRect/>
          <a:stretch>
            <a:fillRect/>
          </a:stretch>
        </p:blipFill>
        <p:spPr bwMode="auto">
          <a:xfrm>
            <a:off x="142875" y="1071563"/>
            <a:ext cx="3679825" cy="2765425"/>
          </a:xfrm>
          <a:prstGeom prst="rect">
            <a:avLst/>
          </a:prstGeom>
          <a:noFill/>
          <a:ln w="9525">
            <a:noFill/>
            <a:miter lim="800000"/>
            <a:headEnd/>
            <a:tailEnd/>
          </a:ln>
        </p:spPr>
      </p:pic>
      <p:pic>
        <p:nvPicPr>
          <p:cNvPr id="24584" name="Obraz 11"/>
          <p:cNvPicPr>
            <a:picLocks noChangeAspect="1" noChangeArrowheads="1"/>
          </p:cNvPicPr>
          <p:nvPr/>
        </p:nvPicPr>
        <p:blipFill>
          <a:blip r:embed="rId5" cstate="print"/>
          <a:srcRect/>
          <a:stretch>
            <a:fillRect/>
          </a:stretch>
        </p:blipFill>
        <p:spPr bwMode="auto">
          <a:xfrm>
            <a:off x="2268538" y="2852738"/>
            <a:ext cx="2268537" cy="3452812"/>
          </a:xfrm>
          <a:prstGeom prst="rect">
            <a:avLst/>
          </a:prstGeom>
          <a:noFill/>
          <a:ln w="9525">
            <a:noFill/>
            <a:miter lim="800000"/>
            <a:headEnd/>
            <a:tailEnd/>
          </a:ln>
        </p:spPr>
      </p:pic>
      <p:sp>
        <p:nvSpPr>
          <p:cNvPr id="9" name="Rectangle 17"/>
          <p:cNvSpPr>
            <a:spLocks noChangeArrowheads="1"/>
          </p:cNvSpPr>
          <p:nvPr/>
        </p:nvSpPr>
        <p:spPr bwMode="auto">
          <a:xfrm>
            <a:off x="827088" y="260350"/>
            <a:ext cx="6300787"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CONSUMABLES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Łącznik prosty 10"/>
          <p:cNvCxnSpPr/>
          <p:nvPr/>
        </p:nvCxnSpPr>
        <p:spPr>
          <a:xfrm>
            <a:off x="3779838" y="6381750"/>
            <a:ext cx="35290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5603" name="IMG_5548.JPG" descr="C:\Documents and Settings\g002356\Moje dokumenty\PREZENTACJA\IMG_5548.JPG"/>
          <p:cNvPicPr>
            <a:picLocks noChangeAspect="1"/>
          </p:cNvPicPr>
          <p:nvPr/>
        </p:nvPicPr>
        <p:blipFill>
          <a:blip r:embed="rId2" cstate="print"/>
          <a:srcRect/>
          <a:stretch>
            <a:fillRect/>
          </a:stretch>
        </p:blipFill>
        <p:spPr bwMode="auto">
          <a:xfrm>
            <a:off x="358775" y="3786188"/>
            <a:ext cx="4160838" cy="2776537"/>
          </a:xfrm>
          <a:prstGeom prst="rect">
            <a:avLst/>
          </a:prstGeom>
          <a:noFill/>
          <a:ln w="9525">
            <a:noFill/>
            <a:miter lim="800000"/>
            <a:headEnd/>
            <a:tailEnd/>
          </a:ln>
        </p:spPr>
      </p:pic>
      <p:pic>
        <p:nvPicPr>
          <p:cNvPr id="25604" name="IMG_5557.JPG" descr="C:\Documents and Settings\g002356\Moje dokumenty\PREZENTACJA\IMG_5557.JPG"/>
          <p:cNvPicPr>
            <a:picLocks noChangeAspect="1"/>
          </p:cNvPicPr>
          <p:nvPr/>
        </p:nvPicPr>
        <p:blipFill>
          <a:blip r:embed="rId3" cstate="print"/>
          <a:srcRect/>
          <a:stretch>
            <a:fillRect/>
          </a:stretch>
        </p:blipFill>
        <p:spPr bwMode="auto">
          <a:xfrm>
            <a:off x="4643438" y="857250"/>
            <a:ext cx="4164012" cy="2776538"/>
          </a:xfrm>
          <a:prstGeom prst="rect">
            <a:avLst/>
          </a:prstGeom>
          <a:noFill/>
          <a:ln w="9525">
            <a:noFill/>
            <a:miter lim="800000"/>
            <a:headEnd/>
            <a:tailEnd/>
          </a:ln>
        </p:spPr>
      </p:pic>
      <p:pic>
        <p:nvPicPr>
          <p:cNvPr id="25605" name="IMG_5613.JPG" descr="C:\Documents and Settings\g002356\Moje dokumenty\PREZENTACJA\IMG_5613.JPG"/>
          <p:cNvPicPr>
            <a:picLocks noChangeAspect="1"/>
          </p:cNvPicPr>
          <p:nvPr/>
        </p:nvPicPr>
        <p:blipFill>
          <a:blip r:embed="rId4" cstate="print"/>
          <a:srcRect/>
          <a:stretch>
            <a:fillRect/>
          </a:stretch>
        </p:blipFill>
        <p:spPr bwMode="auto">
          <a:xfrm>
            <a:off x="357188" y="857250"/>
            <a:ext cx="4164012" cy="2776538"/>
          </a:xfrm>
          <a:prstGeom prst="rect">
            <a:avLst/>
          </a:prstGeom>
          <a:noFill/>
          <a:ln w="9525">
            <a:noFill/>
            <a:miter lim="800000"/>
            <a:headEnd/>
            <a:tailEnd/>
          </a:ln>
        </p:spPr>
      </p:pic>
      <p:pic>
        <p:nvPicPr>
          <p:cNvPr id="25606" name="Picture 5" descr="ArcelorMittal Service Group v"/>
          <p:cNvPicPr>
            <a:picLocks noChangeAspect="1" noChangeArrowheads="1"/>
          </p:cNvPicPr>
          <p:nvPr/>
        </p:nvPicPr>
        <p:blipFill>
          <a:blip r:embed="rId5" cstate="print"/>
          <a:srcRect/>
          <a:stretch>
            <a:fillRect/>
          </a:stretch>
        </p:blipFill>
        <p:spPr bwMode="auto">
          <a:xfrm>
            <a:off x="6588125" y="404813"/>
            <a:ext cx="2087563" cy="863600"/>
          </a:xfrm>
          <a:prstGeom prst="rect">
            <a:avLst/>
          </a:prstGeom>
          <a:noFill/>
          <a:ln w="9525">
            <a:noFill/>
            <a:miter lim="800000"/>
            <a:headEnd/>
            <a:tailEnd/>
          </a:ln>
        </p:spPr>
      </p:pic>
      <p:sp>
        <p:nvSpPr>
          <p:cNvPr id="8" name="Rectangle 17"/>
          <p:cNvSpPr>
            <a:spLocks noChangeArrowheads="1"/>
          </p:cNvSpPr>
          <p:nvPr/>
        </p:nvSpPr>
        <p:spPr bwMode="auto">
          <a:xfrm>
            <a:off x="827088" y="188913"/>
            <a:ext cx="6300787"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CONSUMABLES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
        <p:nvSpPr>
          <p:cNvPr id="25608" name="pole tekstowe 9"/>
          <p:cNvSpPr txBox="1">
            <a:spLocks noChangeArrowheads="1"/>
          </p:cNvSpPr>
          <p:nvPr/>
        </p:nvSpPr>
        <p:spPr bwMode="auto">
          <a:xfrm>
            <a:off x="4859338" y="3860800"/>
            <a:ext cx="3313112" cy="2455863"/>
          </a:xfrm>
          <a:prstGeom prst="rect">
            <a:avLst/>
          </a:prstGeom>
          <a:noFill/>
          <a:ln w="9525">
            <a:noFill/>
            <a:miter lim="800000"/>
            <a:headEnd/>
            <a:tailEnd/>
          </a:ln>
        </p:spPr>
        <p:txBody>
          <a:bodyPr>
            <a:spAutoFit/>
          </a:bodyPr>
          <a:lstStyle/>
          <a:p>
            <a:pPr algn="l"/>
            <a:r>
              <a:rPr lang="pl-PL" sz="1200" b="1" u="sng">
                <a:solidFill>
                  <a:srgbClr val="000000"/>
                </a:solidFill>
              </a:rPr>
              <a:t>Saw blades</a:t>
            </a:r>
            <a:endParaRPr lang="en-US" sz="1200" b="1" u="sng">
              <a:solidFill>
                <a:srgbClr val="000000"/>
              </a:solidFill>
            </a:endParaRPr>
          </a:p>
          <a:p>
            <a:pPr algn="l"/>
            <a:r>
              <a:rPr lang="en-US" sz="1200" b="1" u="sng">
                <a:solidFill>
                  <a:srgbClr val="000000"/>
                </a:solidFill>
              </a:rPr>
              <a:t>Customer</a:t>
            </a:r>
            <a:r>
              <a:rPr lang="en-US" sz="1200" b="1">
                <a:solidFill>
                  <a:srgbClr val="000000"/>
                </a:solidFill>
              </a:rPr>
              <a:t>: ArcelorMittal Poland</a:t>
            </a:r>
          </a:p>
          <a:p>
            <a:pPr algn="l"/>
            <a:r>
              <a:rPr lang="en-US" sz="1200" b="1">
                <a:solidFill>
                  <a:srgbClr val="000000"/>
                </a:solidFill>
              </a:rPr>
              <a:t>                   </a:t>
            </a:r>
            <a:r>
              <a:rPr lang="pl-PL" sz="1200" b="1">
                <a:solidFill>
                  <a:srgbClr val="000000"/>
                </a:solidFill>
              </a:rPr>
              <a:t>Koma, Czech Republic</a:t>
            </a:r>
          </a:p>
          <a:p>
            <a:pPr algn="l"/>
            <a:endParaRPr lang="en-US" sz="1200" b="1">
              <a:solidFill>
                <a:srgbClr val="000000"/>
              </a:solidFill>
            </a:endParaRPr>
          </a:p>
          <a:p>
            <a:pPr algn="l">
              <a:buFont typeface="Arial" charset="0"/>
              <a:buChar char="•"/>
            </a:pPr>
            <a:r>
              <a:rPr lang="pl-PL" sz="1200">
                <a:solidFill>
                  <a:srgbClr val="000000"/>
                </a:solidFill>
              </a:rPr>
              <a:t> </a:t>
            </a:r>
            <a:r>
              <a:rPr lang="en-US" sz="1200">
                <a:solidFill>
                  <a:srgbClr val="000000"/>
                </a:solidFill>
              </a:rPr>
              <a:t>diameter </a:t>
            </a:r>
            <a:r>
              <a:rPr lang="pl-PL" sz="1200">
                <a:solidFill>
                  <a:srgbClr val="000000"/>
                </a:solidFill>
              </a:rPr>
              <a:t>=</a:t>
            </a:r>
            <a:r>
              <a:rPr lang="en-US" sz="1200">
                <a:solidFill>
                  <a:srgbClr val="000000"/>
                </a:solidFill>
              </a:rPr>
              <a:t> </a:t>
            </a:r>
            <a:r>
              <a:rPr lang="pl-PL" sz="1200">
                <a:solidFill>
                  <a:srgbClr val="000000"/>
                </a:solidFill>
              </a:rPr>
              <a:t>600 – 2100 mm</a:t>
            </a:r>
          </a:p>
          <a:p>
            <a:pPr algn="l">
              <a:buFont typeface="Arial" charset="0"/>
              <a:buChar char="•"/>
            </a:pPr>
            <a:r>
              <a:rPr lang="pl-PL" sz="1200">
                <a:solidFill>
                  <a:srgbClr val="000000"/>
                </a:solidFill>
              </a:rPr>
              <a:t> </a:t>
            </a:r>
            <a:r>
              <a:rPr lang="en-US" sz="1200">
                <a:solidFill>
                  <a:srgbClr val="000000"/>
                </a:solidFill>
              </a:rPr>
              <a:t>blade thickness </a:t>
            </a:r>
            <a:r>
              <a:rPr lang="pl-PL" sz="1200">
                <a:solidFill>
                  <a:srgbClr val="000000"/>
                </a:solidFill>
              </a:rPr>
              <a:t>=</a:t>
            </a:r>
            <a:r>
              <a:rPr lang="en-US" sz="1200">
                <a:solidFill>
                  <a:srgbClr val="000000"/>
                </a:solidFill>
              </a:rPr>
              <a:t> </a:t>
            </a:r>
            <a:r>
              <a:rPr lang="pl-PL" sz="1200">
                <a:solidFill>
                  <a:srgbClr val="000000"/>
                </a:solidFill>
              </a:rPr>
              <a:t>6 – 12 mm</a:t>
            </a:r>
          </a:p>
          <a:p>
            <a:pPr algn="l">
              <a:buFont typeface="Arial" charset="0"/>
              <a:buChar char="•"/>
            </a:pPr>
            <a:r>
              <a:rPr lang="pl-PL" sz="1200">
                <a:solidFill>
                  <a:srgbClr val="000000"/>
                </a:solidFill>
              </a:rPr>
              <a:t> t</a:t>
            </a:r>
            <a:r>
              <a:rPr lang="en-US" sz="1200">
                <a:solidFill>
                  <a:srgbClr val="000000"/>
                </a:solidFill>
              </a:rPr>
              <a:t>eeth distance </a:t>
            </a:r>
            <a:r>
              <a:rPr lang="pl-PL" sz="1200">
                <a:solidFill>
                  <a:srgbClr val="000000"/>
                </a:solidFill>
              </a:rPr>
              <a:t>=</a:t>
            </a:r>
            <a:r>
              <a:rPr lang="en-US" sz="1200">
                <a:solidFill>
                  <a:srgbClr val="000000"/>
                </a:solidFill>
              </a:rPr>
              <a:t> </a:t>
            </a:r>
            <a:r>
              <a:rPr lang="pl-PL" sz="1200">
                <a:solidFill>
                  <a:srgbClr val="000000"/>
                </a:solidFill>
              </a:rPr>
              <a:t>8 – 22  mm</a:t>
            </a:r>
          </a:p>
          <a:p>
            <a:pPr algn="l"/>
            <a:endParaRPr lang="pl-PL" sz="1200">
              <a:solidFill>
                <a:srgbClr val="000000"/>
              </a:solidFill>
            </a:endParaRPr>
          </a:p>
          <a:p>
            <a:pPr algn="l"/>
            <a:r>
              <a:rPr lang="pl-PL" sz="1200">
                <a:solidFill>
                  <a:srgbClr val="000000"/>
                </a:solidFill>
              </a:rPr>
              <a:t>Teeth hardened superficially</a:t>
            </a:r>
          </a:p>
          <a:p>
            <a:pPr algn="l"/>
            <a:r>
              <a:rPr lang="pl-PL" sz="1200">
                <a:solidFill>
                  <a:srgbClr val="000000"/>
                </a:solidFill>
              </a:rPr>
              <a:t>Teeth parameters acc. </a:t>
            </a:r>
            <a:r>
              <a:rPr lang="en-US" sz="1200">
                <a:solidFill>
                  <a:srgbClr val="000000"/>
                </a:solidFill>
              </a:rPr>
              <a:t>t</a:t>
            </a:r>
            <a:r>
              <a:rPr lang="pl-PL" sz="1200">
                <a:solidFill>
                  <a:srgbClr val="000000"/>
                </a:solidFill>
              </a:rPr>
              <a:t>o the customer requirements</a:t>
            </a:r>
            <a:endParaRPr lang="en-US" sz="1200">
              <a:solidFill>
                <a:srgbClr val="000000"/>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Łącznik prosty 10"/>
          <p:cNvCxnSpPr/>
          <p:nvPr/>
        </p:nvCxnSpPr>
        <p:spPr>
          <a:xfrm>
            <a:off x="4427538" y="1773238"/>
            <a:ext cx="40322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627" name="Rectangle 2"/>
          <p:cNvSpPr>
            <a:spLocks noGrp="1" noChangeArrowheads="1"/>
          </p:cNvSpPr>
          <p:nvPr>
            <p:ph type="title"/>
          </p:nvPr>
        </p:nvSpPr>
        <p:spPr>
          <a:xfrm>
            <a:off x="4787900" y="1268413"/>
            <a:ext cx="3600450" cy="431800"/>
          </a:xfrm>
        </p:spPr>
        <p:txBody>
          <a:bodyPr/>
          <a:lstStyle/>
          <a:p>
            <a:pPr eaLnBrk="1" hangingPunct="1"/>
            <a:r>
              <a:rPr lang="en-US" sz="1200" smtClean="0">
                <a:solidFill>
                  <a:srgbClr val="000000"/>
                </a:solidFill>
              </a:rPr>
              <a:t>Moulds and strand guide segments for the </a:t>
            </a:r>
            <a:r>
              <a:rPr lang="pl-PL" sz="1200" smtClean="0">
                <a:solidFill>
                  <a:srgbClr val="000000"/>
                </a:solidFill>
              </a:rPr>
              <a:t>CCM </a:t>
            </a:r>
          </a:p>
        </p:txBody>
      </p:sp>
      <p:sp>
        <p:nvSpPr>
          <p:cNvPr id="10244" name="Symbol zastępczy numeru slajdu 5"/>
          <p:cNvSpPr>
            <a:spLocks noGrp="1"/>
          </p:cNvSpPr>
          <p:nvPr>
            <p:ph type="sldNum" sz="quarter" idx="12"/>
          </p:nvPr>
        </p:nvSpPr>
        <p:spPr/>
        <p:txBody>
          <a:bodyPr/>
          <a:lstStyle/>
          <a:p>
            <a:pPr>
              <a:defRPr/>
            </a:pPr>
            <a:fld id="{F8FA277F-EC5D-42AF-BF69-9924BEB01799}" type="slidenum">
              <a:rPr lang="pl-PL" smtClean="0">
                <a:latin typeface="Arial Unicode MS" pitchFamily="34" charset="-128"/>
              </a:rPr>
              <a:pPr>
                <a:defRPr/>
              </a:pPr>
              <a:t>44</a:t>
            </a:fld>
            <a:endParaRPr lang="pl-PL" smtClean="0">
              <a:latin typeface="Arial Unicode MS" pitchFamily="34" charset="-128"/>
            </a:endParaRPr>
          </a:p>
        </p:txBody>
      </p:sp>
      <p:sp>
        <p:nvSpPr>
          <p:cNvPr id="26629" name="Text Box 17"/>
          <p:cNvSpPr txBox="1">
            <a:spLocks noChangeArrowheads="1"/>
          </p:cNvSpPr>
          <p:nvPr/>
        </p:nvSpPr>
        <p:spPr bwMode="auto">
          <a:xfrm>
            <a:off x="5056188" y="1022350"/>
            <a:ext cx="184150" cy="519113"/>
          </a:xfrm>
          <a:prstGeom prst="rect">
            <a:avLst/>
          </a:prstGeom>
          <a:noFill/>
          <a:ln w="9525">
            <a:noFill/>
            <a:miter lim="800000"/>
            <a:headEnd/>
            <a:tailEnd/>
          </a:ln>
        </p:spPr>
        <p:txBody>
          <a:bodyPr wrap="none">
            <a:spAutoFit/>
          </a:bodyPr>
          <a:lstStyle/>
          <a:p>
            <a:endParaRPr lang="pl-PL">
              <a:latin typeface="Arial Unicode MS" pitchFamily="34" charset="-128"/>
            </a:endParaRPr>
          </a:p>
        </p:txBody>
      </p:sp>
      <p:sp>
        <p:nvSpPr>
          <p:cNvPr id="14341" name="Text Box 18"/>
          <p:cNvSpPr txBox="1">
            <a:spLocks noChangeArrowheads="1"/>
          </p:cNvSpPr>
          <p:nvPr/>
        </p:nvSpPr>
        <p:spPr bwMode="auto">
          <a:xfrm>
            <a:off x="4716463" y="2060575"/>
            <a:ext cx="4248150" cy="3324225"/>
          </a:xfrm>
          <a:prstGeom prst="rect">
            <a:avLst/>
          </a:prstGeom>
          <a:noFill/>
          <a:ln w="9525">
            <a:noFill/>
            <a:miter lim="800000"/>
            <a:headEnd/>
            <a:tailEnd/>
          </a:ln>
        </p:spPr>
        <p:txBody>
          <a:bodyPr>
            <a:spAutoFit/>
          </a:bodyPr>
          <a:lstStyle/>
          <a:p>
            <a:pPr indent="180975" algn="just">
              <a:spcBef>
                <a:spcPct val="50000"/>
              </a:spcBef>
              <a:defRPr/>
            </a:pPr>
            <a:r>
              <a:rPr lang="en-US" sz="1200" dirty="0">
                <a:solidFill>
                  <a:srgbClr val="000000"/>
                </a:solidFill>
                <a:latin typeface="+mj-lt"/>
              </a:rPr>
              <a:t>Manufacturing and regeneration of plate moulds, continuous casting moulds and strand guide segments for bow continuous casting machines require mechanical working of the exact accuracy. There are two different plate moulds manufactured: the one of size 280x300 mm and the second of size 280x400 mm. The starting material for the moulds’ plates is copper – Cu with addition of silver - Ag. Optionally the moulds’ plates can be prepared as hardened by galvanizing with chromium – Cr or nickel – Ni layer to increase their lifetime. The moulds’ plates have the curvature radius of R=12000 mm. The mechanical working of the moulds’ plates takes place exclusively using the special CNC machines according to the computer software along 3 or 5 coordinates.</a:t>
            </a:r>
          </a:p>
          <a:p>
            <a:pPr indent="180975" algn="just">
              <a:spcBef>
                <a:spcPct val="50000"/>
              </a:spcBef>
              <a:defRPr/>
            </a:pPr>
            <a:r>
              <a:rPr lang="en-US" sz="1200" dirty="0">
                <a:solidFill>
                  <a:srgbClr val="000000"/>
                </a:solidFill>
                <a:latin typeface="+mj-lt"/>
              </a:rPr>
              <a:t>The accuracy of manufacturing as well as dimensions repeatability is proved with test measurements using CNC measurement machine.</a:t>
            </a:r>
            <a:endParaRPr lang="pl-PL" sz="1200" dirty="0">
              <a:solidFill>
                <a:srgbClr val="000000"/>
              </a:solidFill>
              <a:latin typeface="+mj-lt"/>
            </a:endParaRPr>
          </a:p>
        </p:txBody>
      </p:sp>
      <p:pic>
        <p:nvPicPr>
          <p:cNvPr id="26631" name="Picture 22"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pic>
        <p:nvPicPr>
          <p:cNvPr id="26632" name="Obraz 10"/>
          <p:cNvPicPr>
            <a:picLocks noChangeAspect="1" noChangeArrowheads="1"/>
          </p:cNvPicPr>
          <p:nvPr/>
        </p:nvPicPr>
        <p:blipFill>
          <a:blip r:embed="rId4" cstate="print"/>
          <a:srcRect/>
          <a:stretch>
            <a:fillRect/>
          </a:stretch>
        </p:blipFill>
        <p:spPr bwMode="auto">
          <a:xfrm>
            <a:off x="179388" y="981075"/>
            <a:ext cx="4403725" cy="3314700"/>
          </a:xfrm>
          <a:prstGeom prst="rect">
            <a:avLst/>
          </a:prstGeom>
          <a:noFill/>
          <a:ln w="9525">
            <a:noFill/>
            <a:miter lim="800000"/>
            <a:headEnd/>
            <a:tailEnd/>
          </a:ln>
        </p:spPr>
      </p:pic>
      <p:pic>
        <p:nvPicPr>
          <p:cNvPr id="26633" name="Obraz 11"/>
          <p:cNvPicPr>
            <a:picLocks noChangeAspect="1" noChangeArrowheads="1"/>
          </p:cNvPicPr>
          <p:nvPr/>
        </p:nvPicPr>
        <p:blipFill>
          <a:blip r:embed="rId5" cstate="print"/>
          <a:srcRect/>
          <a:stretch>
            <a:fillRect/>
          </a:stretch>
        </p:blipFill>
        <p:spPr bwMode="auto">
          <a:xfrm>
            <a:off x="285750" y="4500563"/>
            <a:ext cx="4403725" cy="2155825"/>
          </a:xfrm>
          <a:prstGeom prst="rect">
            <a:avLst/>
          </a:prstGeom>
          <a:noFill/>
          <a:ln w="9525">
            <a:noFill/>
            <a:miter lim="800000"/>
            <a:headEnd/>
            <a:tailEnd/>
          </a:ln>
        </p:spPr>
      </p:pic>
      <p:sp>
        <p:nvSpPr>
          <p:cNvPr id="10" name="Rectangle 17"/>
          <p:cNvSpPr>
            <a:spLocks noChangeArrowheads="1"/>
          </p:cNvSpPr>
          <p:nvPr/>
        </p:nvSpPr>
        <p:spPr bwMode="auto">
          <a:xfrm>
            <a:off x="827088" y="188913"/>
            <a:ext cx="6300787" cy="533400"/>
          </a:xfrm>
          <a:prstGeom prst="rect">
            <a:avLst/>
          </a:prstGeom>
          <a:noFill/>
          <a:ln w="9525">
            <a:noFill/>
            <a:miter lim="800000"/>
            <a:headEnd/>
            <a:tailEnd/>
          </a:ln>
          <a:effectLst/>
        </p:spPr>
        <p:txBody>
          <a:bodyPr anchor="ctr"/>
          <a:lstStyle/>
          <a:p>
            <a:pPr>
              <a:spcBef>
                <a:spcPct val="0"/>
              </a:spcBef>
              <a:defRPr/>
            </a:pPr>
            <a:r>
              <a:rPr lang="en-US" sz="2400" b="1" dirty="0">
                <a:solidFill>
                  <a:schemeClr val="tx2"/>
                </a:solidFill>
                <a:effectLst>
                  <a:outerShdw blurRad="38100" dist="38100" dir="2700000" algn="tl">
                    <a:srgbClr val="000000">
                      <a:alpha val="43137"/>
                    </a:srgbClr>
                  </a:outerShdw>
                </a:effectLst>
                <a:latin typeface="+mj-lt"/>
                <a:ea typeface="MS PGothic" charset="-128"/>
              </a:rPr>
              <a:t>CONSUMABLES</a:t>
            </a:r>
            <a:endParaRPr lang="pl-PL" sz="2400" b="1" dirty="0">
              <a:solidFill>
                <a:schemeClr val="tx2"/>
              </a:solidFill>
              <a:effectLst>
                <a:outerShdw blurRad="38100" dist="38100" dir="2700000" algn="tl">
                  <a:srgbClr val="000000">
                    <a:alpha val="43137"/>
                  </a:srgbClr>
                </a:outerShdw>
              </a:effectLst>
              <a:latin typeface="+mj-lt"/>
              <a:ea typeface="MS PGothic" charset="-128"/>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620688"/>
            <a:ext cx="5619750" cy="360040"/>
          </a:xfrm>
        </p:spPr>
        <p:txBody>
          <a:bodyPr/>
          <a:lstStyle/>
          <a:p>
            <a:r>
              <a:rPr lang="pl-PL" dirty="0" smtClean="0"/>
              <a:t> </a:t>
            </a:r>
            <a:r>
              <a:rPr lang="pl-PL" dirty="0" err="1" smtClean="0"/>
              <a:t>Scrap</a:t>
            </a:r>
            <a:r>
              <a:rPr lang="pl-PL" dirty="0" smtClean="0"/>
              <a:t> </a:t>
            </a:r>
            <a:r>
              <a:rPr lang="pl-PL" dirty="0" err="1" smtClean="0"/>
              <a:t>buckets</a:t>
            </a:r>
            <a:r>
              <a:rPr lang="pl-PL" dirty="0" smtClean="0"/>
              <a:t> for AM </a:t>
            </a:r>
            <a:r>
              <a:rPr lang="pl-PL" dirty="0" err="1" smtClean="0"/>
              <a:t>Bremen</a:t>
            </a:r>
            <a:r>
              <a:rPr lang="pl-PL" dirty="0" smtClean="0"/>
              <a:t/>
            </a:r>
            <a:br>
              <a:rPr lang="pl-PL" dirty="0" smtClean="0"/>
            </a:br>
            <a:r>
              <a:rPr lang="pl-PL" dirty="0" smtClean="0"/>
              <a:t>  </a:t>
            </a:r>
            <a:r>
              <a:rPr lang="pl-PL" sz="1600" b="0" dirty="0" smtClean="0"/>
              <a:t> 5pcs. X 24T=120T</a:t>
            </a:r>
            <a:endParaRPr lang="pl-PL" sz="1600" b="0" dirty="0"/>
          </a:p>
        </p:txBody>
      </p:sp>
      <p:sp>
        <p:nvSpPr>
          <p:cNvPr id="4" name="Symbol zastępczy numeru slajdu 3"/>
          <p:cNvSpPr>
            <a:spLocks noGrp="1"/>
          </p:cNvSpPr>
          <p:nvPr>
            <p:ph type="sldNum" sz="quarter" idx="12"/>
          </p:nvPr>
        </p:nvSpPr>
        <p:spPr/>
        <p:txBody>
          <a:bodyPr/>
          <a:lstStyle/>
          <a:p>
            <a:pPr>
              <a:defRPr/>
            </a:pPr>
            <a:fld id="{5667F0E3-9F41-474A-9619-E2FD790FEA41}" type="slidenum">
              <a:rPr lang="pl-PL" smtClean="0"/>
              <a:pPr>
                <a:defRPr/>
              </a:pPr>
              <a:t>45</a:t>
            </a:fld>
            <a:endParaRPr lang="pl-PL"/>
          </a:p>
        </p:txBody>
      </p:sp>
      <p:pic>
        <p:nvPicPr>
          <p:cNvPr id="1026" name="Picture 2" descr="C:\Users\g000404\Pictures\AM Bremen Koryta Złomowe\IMG_0610.JPG"/>
          <p:cNvPicPr>
            <a:picLocks noGrp="1" noChangeAspect="1" noChangeArrowheads="1"/>
          </p:cNvPicPr>
          <p:nvPr>
            <p:ph idx="1"/>
          </p:nvPr>
        </p:nvPicPr>
        <p:blipFill>
          <a:blip r:embed="rId2" cstate="print"/>
          <a:srcRect/>
          <a:stretch>
            <a:fillRect/>
          </a:stretch>
        </p:blipFill>
        <p:spPr bwMode="auto">
          <a:xfrm>
            <a:off x="683568" y="1340768"/>
            <a:ext cx="7920880" cy="5184575"/>
          </a:xfrm>
          <a:prstGeom prst="rect">
            <a:avLst/>
          </a:prstGeom>
          <a:noFill/>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8150" y="404665"/>
            <a:ext cx="5619750" cy="720079"/>
          </a:xfrm>
        </p:spPr>
        <p:txBody>
          <a:bodyPr/>
          <a:lstStyle/>
          <a:p>
            <a:pPr>
              <a:defRPr/>
            </a:pPr>
            <a:r>
              <a:rPr lang="pl-PL" dirty="0" err="1" smtClean="0"/>
              <a:t>Scrap</a:t>
            </a:r>
            <a:r>
              <a:rPr lang="pl-PL" dirty="0" smtClean="0"/>
              <a:t> </a:t>
            </a:r>
            <a:r>
              <a:rPr lang="pl-PL" dirty="0" err="1" smtClean="0"/>
              <a:t>buckets</a:t>
            </a:r>
            <a:r>
              <a:rPr lang="pl-PL" dirty="0" smtClean="0"/>
              <a:t> for AM </a:t>
            </a:r>
            <a:r>
              <a:rPr lang="pl-PL" dirty="0" err="1" smtClean="0"/>
              <a:t>Bremen</a:t>
            </a:r>
            <a:endParaRPr lang="pl-PL" dirty="0"/>
          </a:p>
        </p:txBody>
      </p:sp>
      <p:sp>
        <p:nvSpPr>
          <p:cNvPr id="4" name="Symbol zastępczy numeru slajdu 3"/>
          <p:cNvSpPr>
            <a:spLocks noGrp="1"/>
          </p:cNvSpPr>
          <p:nvPr>
            <p:ph type="sldNum" sz="quarter" idx="12"/>
          </p:nvPr>
        </p:nvSpPr>
        <p:spPr/>
        <p:txBody>
          <a:bodyPr/>
          <a:lstStyle/>
          <a:p>
            <a:pPr>
              <a:defRPr/>
            </a:pPr>
            <a:fld id="{D28749FC-5DCB-4A33-81FA-934FB361B121}" type="slidenum">
              <a:rPr lang="pl-PL" smtClean="0"/>
              <a:pPr>
                <a:defRPr/>
              </a:pPr>
              <a:t>46</a:t>
            </a:fld>
            <a:endParaRPr lang="pl-PL" dirty="0"/>
          </a:p>
        </p:txBody>
      </p:sp>
      <p:pic>
        <p:nvPicPr>
          <p:cNvPr id="43012" name="Picture 2" descr="C:\Users\g000404\Pictures\AM Bremen Koryta Złomowe\IMG_0624.JPG"/>
          <p:cNvPicPr>
            <a:picLocks noGrp="1" noChangeAspect="1" noChangeArrowheads="1"/>
          </p:cNvPicPr>
          <p:nvPr>
            <p:ph idx="1"/>
          </p:nvPr>
        </p:nvPicPr>
        <p:blipFill>
          <a:blip r:embed="rId2" cstate="print"/>
          <a:srcRect/>
          <a:stretch>
            <a:fillRect/>
          </a:stretch>
        </p:blipFill>
        <p:spPr>
          <a:xfrm>
            <a:off x="899592" y="1376772"/>
            <a:ext cx="7272808" cy="5310521"/>
          </a:xfrm>
        </p:spPr>
      </p:pic>
      <p:pic>
        <p:nvPicPr>
          <p:cNvPr id="43013" name="Picture 26" descr="ArcelorMittal Service Group v"/>
          <p:cNvPicPr>
            <a:picLocks noChangeAspect="1" noChangeArrowheads="1"/>
          </p:cNvPicPr>
          <p:nvPr/>
        </p:nvPicPr>
        <p:blipFill>
          <a:blip r:embed="rId3" cstate="print"/>
          <a:srcRect/>
          <a:stretch>
            <a:fillRect/>
          </a:stretch>
        </p:blipFill>
        <p:spPr bwMode="auto">
          <a:xfrm>
            <a:off x="6251575" y="260350"/>
            <a:ext cx="2524125" cy="1081088"/>
          </a:xfrm>
          <a:prstGeom prst="rect">
            <a:avLst/>
          </a:prstGeom>
          <a:noFill/>
          <a:ln w="9525">
            <a:noFill/>
            <a:miter lim="800000"/>
            <a:headEnd/>
            <a:tailEnd/>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8150" y="549275"/>
            <a:ext cx="5619750" cy="647477"/>
          </a:xfrm>
        </p:spPr>
        <p:txBody>
          <a:bodyPr/>
          <a:lstStyle/>
          <a:p>
            <a:pPr>
              <a:defRPr/>
            </a:pPr>
            <a:r>
              <a:rPr lang="pl-PL" dirty="0" err="1" smtClean="0"/>
              <a:t>Scrap</a:t>
            </a:r>
            <a:r>
              <a:rPr lang="pl-PL" dirty="0" smtClean="0"/>
              <a:t> </a:t>
            </a:r>
            <a:r>
              <a:rPr lang="pl-PL" dirty="0" err="1" smtClean="0"/>
              <a:t>buckets</a:t>
            </a:r>
            <a:r>
              <a:rPr lang="pl-PL" dirty="0" smtClean="0"/>
              <a:t> for AM </a:t>
            </a:r>
            <a:r>
              <a:rPr lang="pl-PL" dirty="0" err="1" smtClean="0"/>
              <a:t>Bremen</a:t>
            </a:r>
            <a:endParaRPr lang="pl-PL" dirty="0"/>
          </a:p>
        </p:txBody>
      </p:sp>
      <p:sp>
        <p:nvSpPr>
          <p:cNvPr id="4" name="Symbol zastępczy numeru slajdu 3"/>
          <p:cNvSpPr>
            <a:spLocks noGrp="1"/>
          </p:cNvSpPr>
          <p:nvPr>
            <p:ph type="sldNum" sz="quarter" idx="12"/>
          </p:nvPr>
        </p:nvSpPr>
        <p:spPr/>
        <p:txBody>
          <a:bodyPr/>
          <a:lstStyle/>
          <a:p>
            <a:pPr>
              <a:defRPr/>
            </a:pPr>
            <a:fld id="{23365690-B940-4DBD-94AE-DA9B4DB6094F}" type="slidenum">
              <a:rPr lang="pl-PL" smtClean="0"/>
              <a:pPr>
                <a:defRPr/>
              </a:pPr>
              <a:t>47</a:t>
            </a:fld>
            <a:endParaRPr lang="pl-PL" dirty="0"/>
          </a:p>
        </p:txBody>
      </p:sp>
      <p:pic>
        <p:nvPicPr>
          <p:cNvPr id="45061" name="Picture 26" descr="ArcelorMittal Service Group v"/>
          <p:cNvPicPr>
            <a:picLocks noChangeAspect="1" noChangeArrowheads="1"/>
          </p:cNvPicPr>
          <p:nvPr/>
        </p:nvPicPr>
        <p:blipFill>
          <a:blip r:embed="rId2" cstate="print"/>
          <a:srcRect/>
          <a:stretch>
            <a:fillRect/>
          </a:stretch>
        </p:blipFill>
        <p:spPr bwMode="auto">
          <a:xfrm>
            <a:off x="6251575" y="260350"/>
            <a:ext cx="2524125" cy="1081088"/>
          </a:xfrm>
          <a:prstGeom prst="rect">
            <a:avLst/>
          </a:prstGeom>
          <a:noFill/>
          <a:ln w="9525">
            <a:noFill/>
            <a:miter lim="800000"/>
            <a:headEnd/>
            <a:tailEnd/>
          </a:ln>
        </p:spPr>
      </p:pic>
      <p:pic>
        <p:nvPicPr>
          <p:cNvPr id="45062" name="Picture 6" descr="C:\Users\g000404\AppData\Local\Microsoft\Windows\Temporary Internet Files\Content.Outlook\12WC7DIV\Koryta złomowe 001 (2).jpg"/>
          <p:cNvPicPr>
            <a:picLocks noGrp="1" noChangeAspect="1" noChangeArrowheads="1"/>
          </p:cNvPicPr>
          <p:nvPr>
            <p:ph idx="1"/>
          </p:nvPr>
        </p:nvPicPr>
        <p:blipFill>
          <a:blip r:embed="rId3" cstate="print"/>
          <a:srcRect/>
          <a:stretch>
            <a:fillRect/>
          </a:stretch>
        </p:blipFill>
        <p:spPr bwMode="auto">
          <a:xfrm>
            <a:off x="971600" y="1407234"/>
            <a:ext cx="7344816" cy="5184576"/>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27" name="Rectangle 23"/>
          <p:cNvSpPr>
            <a:spLocks noGrp="1" noChangeArrowheads="1"/>
          </p:cNvSpPr>
          <p:nvPr>
            <p:ph type="title"/>
          </p:nvPr>
        </p:nvSpPr>
        <p:spPr>
          <a:xfrm>
            <a:off x="611188" y="1700213"/>
            <a:ext cx="5545137" cy="442912"/>
          </a:xfrm>
        </p:spPr>
        <p:txBody>
          <a:bodyPr/>
          <a:lstStyle/>
          <a:p>
            <a:pPr eaLnBrk="1" hangingPunct="1">
              <a:defRPr/>
            </a:pPr>
            <a:r>
              <a:rPr lang="pl-PL" sz="2000" dirty="0" err="1" smtClean="0">
                <a:effectLst>
                  <a:outerShdw blurRad="38100" dist="38100" dir="2700000" algn="tl">
                    <a:srgbClr val="C0C0C0"/>
                  </a:outerShdw>
                </a:effectLst>
                <a:latin typeface="Arial Unicode MS" pitchFamily="34" charset="-128"/>
              </a:rPr>
              <a:t>Type</a:t>
            </a:r>
            <a:r>
              <a:rPr lang="en-US" sz="2000" dirty="0" smtClean="0">
                <a:effectLst>
                  <a:outerShdw blurRad="38100" dist="38100" dir="2700000" algn="tl">
                    <a:srgbClr val="C0C0C0"/>
                  </a:outerShdw>
                </a:effectLst>
                <a:latin typeface="Arial Unicode MS" pitchFamily="34" charset="-128"/>
              </a:rPr>
              <a:t>s</a:t>
            </a:r>
            <a:r>
              <a:rPr lang="pl-PL" sz="2000" dirty="0" smtClean="0">
                <a:effectLst>
                  <a:outerShdw blurRad="38100" dist="38100" dir="2700000" algn="tl">
                    <a:srgbClr val="C0C0C0"/>
                  </a:outerShdw>
                </a:effectLst>
                <a:latin typeface="Arial Unicode MS" pitchFamily="34" charset="-128"/>
              </a:rPr>
              <a:t> of </a:t>
            </a:r>
            <a:r>
              <a:rPr lang="pl-PL" sz="2000" dirty="0" err="1" smtClean="0">
                <a:effectLst>
                  <a:outerShdw blurRad="38100" dist="38100" dir="2700000" algn="tl">
                    <a:srgbClr val="C0C0C0"/>
                  </a:outerShdw>
                </a:effectLst>
                <a:latin typeface="Arial Unicode MS" pitchFamily="34" charset="-128"/>
              </a:rPr>
              <a:t>machine</a:t>
            </a:r>
            <a:r>
              <a:rPr lang="en-US" sz="2000" dirty="0" smtClean="0">
                <a:effectLst>
                  <a:outerShdw blurRad="38100" dist="38100" dir="2700000" algn="tl">
                    <a:srgbClr val="C0C0C0"/>
                  </a:outerShdw>
                </a:effectLst>
                <a:latin typeface="Arial Unicode MS" pitchFamily="34" charset="-128"/>
              </a:rPr>
              <a:t>s and</a:t>
            </a:r>
            <a:r>
              <a:rPr lang="pl-PL" sz="2000" dirty="0" smtClean="0">
                <a:effectLst>
                  <a:outerShdw blurRad="38100" dist="38100" dir="2700000" algn="tl">
                    <a:srgbClr val="C0C0C0"/>
                  </a:outerShdw>
                </a:effectLst>
                <a:latin typeface="Arial Unicode MS" pitchFamily="34" charset="-128"/>
              </a:rPr>
              <a:t> </a:t>
            </a:r>
            <a:r>
              <a:rPr lang="pl-PL" sz="2000" dirty="0" err="1" smtClean="0">
                <a:effectLst>
                  <a:outerShdw blurRad="38100" dist="38100" dir="2700000" algn="tl">
                    <a:srgbClr val="C0C0C0"/>
                  </a:outerShdw>
                </a:effectLst>
                <a:latin typeface="Arial Unicode MS" pitchFamily="34" charset="-128"/>
              </a:rPr>
              <a:t>tools</a:t>
            </a:r>
            <a:r>
              <a:rPr lang="en-US" sz="2000" dirty="0" smtClean="0">
                <a:effectLst>
                  <a:outerShdw blurRad="38100" dist="38100" dir="2700000" algn="tl">
                    <a:srgbClr val="C0C0C0"/>
                  </a:outerShdw>
                </a:effectLst>
                <a:latin typeface="Arial Unicode MS" pitchFamily="34" charset="-128"/>
              </a:rPr>
              <a:t> used</a:t>
            </a:r>
            <a:r>
              <a:rPr lang="pl-PL" sz="2000" dirty="0" smtClean="0">
                <a:effectLst>
                  <a:outerShdw blurRad="38100" dist="38100" dir="2700000" algn="tl">
                    <a:srgbClr val="C0C0C0"/>
                  </a:outerShdw>
                </a:effectLst>
                <a:latin typeface="Arial Unicode MS" pitchFamily="34" charset="-128"/>
              </a:rPr>
              <a:t>:</a:t>
            </a:r>
          </a:p>
        </p:txBody>
      </p:sp>
      <p:sp>
        <p:nvSpPr>
          <p:cNvPr id="6148" name="Symbol zastępczy numeru slajdu 5"/>
          <p:cNvSpPr>
            <a:spLocks noGrp="1"/>
          </p:cNvSpPr>
          <p:nvPr>
            <p:ph type="sldNum" sz="quarter" idx="12"/>
          </p:nvPr>
        </p:nvSpPr>
        <p:spPr/>
        <p:txBody>
          <a:bodyPr/>
          <a:lstStyle/>
          <a:p>
            <a:pPr>
              <a:defRPr/>
            </a:pPr>
            <a:fld id="{328E157A-9E4B-4B1D-9AAB-5B9A665DD256}" type="slidenum">
              <a:rPr lang="pl-PL" smtClean="0">
                <a:latin typeface="Arial Unicode MS" pitchFamily="34" charset="-128"/>
              </a:rPr>
              <a:pPr>
                <a:defRPr/>
              </a:pPr>
              <a:t>5</a:t>
            </a:fld>
            <a:endParaRPr lang="pl-PL" smtClean="0">
              <a:latin typeface="Arial Unicode MS" pitchFamily="34" charset="-128"/>
            </a:endParaRPr>
          </a:p>
        </p:txBody>
      </p:sp>
      <p:sp>
        <p:nvSpPr>
          <p:cNvPr id="2" name="Text Box 20"/>
          <p:cNvSpPr txBox="1">
            <a:spLocks noChangeArrowheads="1"/>
          </p:cNvSpPr>
          <p:nvPr/>
        </p:nvSpPr>
        <p:spPr bwMode="auto">
          <a:xfrm>
            <a:off x="539750" y="2492375"/>
            <a:ext cx="8351838" cy="2898775"/>
          </a:xfrm>
          <a:prstGeom prst="rect">
            <a:avLst/>
          </a:prstGeom>
          <a:noFill/>
          <a:ln w="9525">
            <a:noFill/>
            <a:miter lim="800000"/>
            <a:headEnd/>
            <a:tailEnd/>
          </a:ln>
        </p:spPr>
        <p:txBody>
          <a:bodyPr>
            <a:spAutoFit/>
          </a:bodyPr>
          <a:lstStyle/>
          <a:p>
            <a:pPr marL="266700" indent="-266700" algn="l">
              <a:buFont typeface="Symbol" pitchFamily="18" charset="2"/>
              <a:buChar char=""/>
              <a:defRPr/>
            </a:pPr>
            <a:r>
              <a:rPr lang="pl-PL" sz="1600" dirty="0" err="1">
                <a:solidFill>
                  <a:srgbClr val="000000"/>
                </a:solidFill>
                <a:latin typeface="+mj-lt"/>
              </a:rPr>
              <a:t>lathes</a:t>
            </a:r>
            <a:r>
              <a:rPr lang="pl-PL" sz="1600" dirty="0">
                <a:solidFill>
                  <a:srgbClr val="000000"/>
                </a:solidFill>
                <a:latin typeface="+mj-lt"/>
              </a:rPr>
              <a:t>: </a:t>
            </a:r>
            <a:r>
              <a:rPr lang="pl-PL" sz="1600" dirty="0" err="1">
                <a:solidFill>
                  <a:srgbClr val="000000"/>
                </a:solidFill>
                <a:latin typeface="+mj-lt"/>
              </a:rPr>
              <a:t>light</a:t>
            </a:r>
            <a:r>
              <a:rPr lang="pl-PL" sz="1600" dirty="0">
                <a:solidFill>
                  <a:srgbClr val="000000"/>
                </a:solidFill>
                <a:latin typeface="+mj-lt"/>
              </a:rPr>
              <a:t>, medium, heavy and </a:t>
            </a:r>
            <a:r>
              <a:rPr lang="pl-PL" sz="1600" dirty="0" err="1">
                <a:solidFill>
                  <a:srgbClr val="000000"/>
                </a:solidFill>
                <a:latin typeface="+mj-lt"/>
              </a:rPr>
              <a:t>very</a:t>
            </a:r>
            <a:r>
              <a:rPr lang="pl-PL" sz="1600" dirty="0">
                <a:solidFill>
                  <a:srgbClr val="000000"/>
                </a:solidFill>
                <a:latin typeface="+mj-lt"/>
              </a:rPr>
              <a:t> heavy </a:t>
            </a:r>
            <a:r>
              <a:rPr lang="pl-PL" sz="1600" dirty="0" err="1">
                <a:solidFill>
                  <a:srgbClr val="000000"/>
                </a:solidFill>
                <a:latin typeface="+mj-lt"/>
              </a:rPr>
              <a:t>lathes</a:t>
            </a:r>
            <a:r>
              <a:rPr lang="pl-PL" sz="1600" dirty="0">
                <a:solidFill>
                  <a:srgbClr val="000000"/>
                </a:solidFill>
                <a:latin typeface="+mj-lt"/>
              </a:rPr>
              <a:t>, </a:t>
            </a:r>
            <a:r>
              <a:rPr lang="pl-PL" sz="1600" dirty="0" err="1">
                <a:solidFill>
                  <a:srgbClr val="000000"/>
                </a:solidFill>
                <a:latin typeface="+mj-lt"/>
              </a:rPr>
              <a:t>vertical</a:t>
            </a:r>
            <a:r>
              <a:rPr lang="pl-PL" sz="1600" dirty="0">
                <a:solidFill>
                  <a:srgbClr val="000000"/>
                </a:solidFill>
                <a:latin typeface="+mj-lt"/>
              </a:rPr>
              <a:t>, CNC </a:t>
            </a:r>
            <a:r>
              <a:rPr lang="pl-PL" sz="1600" dirty="0" err="1">
                <a:solidFill>
                  <a:srgbClr val="000000"/>
                </a:solidFill>
                <a:latin typeface="+mj-lt"/>
              </a:rPr>
              <a:t>lathes</a:t>
            </a:r>
            <a:r>
              <a:rPr lang="pl-PL" sz="1600" dirty="0">
                <a:solidFill>
                  <a:srgbClr val="000000"/>
                </a:solidFill>
                <a:latin typeface="+mj-lt"/>
              </a:rPr>
              <a:t>,</a:t>
            </a:r>
            <a:endParaRPr lang="en-US" sz="1600" dirty="0">
              <a:solidFill>
                <a:srgbClr val="000000"/>
              </a:solidFill>
              <a:latin typeface="+mj-lt"/>
            </a:endParaRPr>
          </a:p>
          <a:p>
            <a:pPr marL="266700" indent="-266700" algn="l">
              <a:buFont typeface="Symbol" pitchFamily="18" charset="2"/>
              <a:buChar char=""/>
              <a:defRPr/>
            </a:pPr>
            <a:r>
              <a:rPr lang="en-US" sz="1600" dirty="0">
                <a:solidFill>
                  <a:srgbClr val="000000"/>
                </a:solidFill>
                <a:latin typeface="+mj-lt"/>
              </a:rPr>
              <a:t>boring machines: medium and </a:t>
            </a:r>
            <a:r>
              <a:rPr lang="en-US" sz="1600" dirty="0" smtClean="0">
                <a:solidFill>
                  <a:srgbClr val="000000"/>
                </a:solidFill>
                <a:latin typeface="+mj-lt"/>
              </a:rPr>
              <a:t>heavy</a:t>
            </a:r>
            <a:r>
              <a:rPr lang="pl-PL" sz="1600" dirty="0" smtClean="0">
                <a:solidFill>
                  <a:srgbClr val="000000"/>
                </a:solidFill>
                <a:latin typeface="+mj-lt"/>
              </a:rPr>
              <a:t> CNC WD/FCW 150</a:t>
            </a:r>
            <a:endParaRPr lang="pl-PL" sz="1600" dirty="0">
              <a:solidFill>
                <a:srgbClr val="000000"/>
              </a:solidFill>
              <a:latin typeface="+mj-lt"/>
            </a:endParaRPr>
          </a:p>
          <a:p>
            <a:pPr marL="266700" indent="-266700" algn="l">
              <a:buFont typeface="Symbol" pitchFamily="18" charset="2"/>
              <a:buChar char=""/>
              <a:defRPr/>
            </a:pPr>
            <a:r>
              <a:rPr lang="pl-PL" sz="1600" dirty="0" err="1">
                <a:solidFill>
                  <a:srgbClr val="000000"/>
                </a:solidFill>
                <a:latin typeface="+mj-lt"/>
              </a:rPr>
              <a:t>millers</a:t>
            </a:r>
            <a:r>
              <a:rPr lang="pl-PL" sz="1600" dirty="0">
                <a:solidFill>
                  <a:srgbClr val="000000"/>
                </a:solidFill>
                <a:latin typeface="+mj-lt"/>
              </a:rPr>
              <a:t>: </a:t>
            </a:r>
            <a:r>
              <a:rPr lang="en-US" sz="1600" dirty="0">
                <a:solidFill>
                  <a:srgbClr val="000000"/>
                </a:solidFill>
                <a:latin typeface="+mj-lt"/>
              </a:rPr>
              <a:t>light, medium and heavy, </a:t>
            </a:r>
            <a:r>
              <a:rPr lang="pl-PL" sz="1600" dirty="0" err="1">
                <a:solidFill>
                  <a:srgbClr val="000000"/>
                </a:solidFill>
                <a:latin typeface="+mj-lt"/>
              </a:rPr>
              <a:t>universal</a:t>
            </a:r>
            <a:r>
              <a:rPr lang="pl-PL" sz="1600" dirty="0">
                <a:solidFill>
                  <a:srgbClr val="000000"/>
                </a:solidFill>
                <a:latin typeface="+mj-lt"/>
              </a:rPr>
              <a:t>, </a:t>
            </a:r>
            <a:r>
              <a:rPr lang="pl-PL" sz="1600" dirty="0" err="1">
                <a:solidFill>
                  <a:srgbClr val="000000"/>
                </a:solidFill>
                <a:latin typeface="+mj-lt"/>
              </a:rPr>
              <a:t>planer</a:t>
            </a:r>
            <a:r>
              <a:rPr lang="en-US" sz="1600" dirty="0">
                <a:solidFill>
                  <a:srgbClr val="000000"/>
                </a:solidFill>
                <a:latin typeface="+mj-lt"/>
              </a:rPr>
              <a:t> mills</a:t>
            </a:r>
            <a:r>
              <a:rPr lang="pl-PL" sz="1600" dirty="0">
                <a:solidFill>
                  <a:srgbClr val="000000"/>
                </a:solidFill>
                <a:latin typeface="+mj-lt"/>
              </a:rPr>
              <a:t>, CNC </a:t>
            </a:r>
            <a:r>
              <a:rPr lang="pl-PL" sz="1600" dirty="0" err="1">
                <a:solidFill>
                  <a:srgbClr val="000000"/>
                </a:solidFill>
                <a:latin typeface="+mj-lt"/>
              </a:rPr>
              <a:t>types</a:t>
            </a:r>
            <a:r>
              <a:rPr lang="pl-PL" sz="1600" dirty="0">
                <a:solidFill>
                  <a:srgbClr val="000000"/>
                </a:solidFill>
                <a:latin typeface="+mj-lt"/>
              </a:rPr>
              <a:t>,</a:t>
            </a:r>
          </a:p>
          <a:p>
            <a:pPr marL="266700" indent="-266700" algn="l">
              <a:buFont typeface="Symbol" pitchFamily="18" charset="2"/>
              <a:buChar char=""/>
              <a:defRPr/>
            </a:pPr>
            <a:r>
              <a:rPr lang="pl-PL" sz="1600" dirty="0" err="1">
                <a:solidFill>
                  <a:srgbClr val="000000"/>
                </a:solidFill>
                <a:latin typeface="+mj-lt"/>
              </a:rPr>
              <a:t>planers</a:t>
            </a:r>
            <a:r>
              <a:rPr lang="pl-PL" sz="1600" dirty="0">
                <a:solidFill>
                  <a:srgbClr val="000000"/>
                </a:solidFill>
                <a:latin typeface="+mj-lt"/>
              </a:rPr>
              <a:t>: </a:t>
            </a:r>
            <a:r>
              <a:rPr lang="pl-PL" sz="1600" dirty="0" err="1">
                <a:solidFill>
                  <a:srgbClr val="000000"/>
                </a:solidFill>
                <a:latin typeface="+mj-lt"/>
              </a:rPr>
              <a:t>longitudinal</a:t>
            </a:r>
            <a:r>
              <a:rPr lang="pl-PL" sz="1600" dirty="0">
                <a:solidFill>
                  <a:srgbClr val="000000"/>
                </a:solidFill>
                <a:latin typeface="+mj-lt"/>
              </a:rPr>
              <a:t>, </a:t>
            </a:r>
            <a:r>
              <a:rPr lang="pl-PL" sz="1600" dirty="0" err="1">
                <a:solidFill>
                  <a:srgbClr val="000000"/>
                </a:solidFill>
                <a:latin typeface="+mj-lt"/>
              </a:rPr>
              <a:t>vertical</a:t>
            </a:r>
            <a:r>
              <a:rPr lang="pl-PL" sz="1600" dirty="0">
                <a:solidFill>
                  <a:srgbClr val="000000"/>
                </a:solidFill>
                <a:latin typeface="+mj-lt"/>
              </a:rPr>
              <a:t> </a:t>
            </a:r>
            <a:r>
              <a:rPr lang="pl-PL" sz="1600" dirty="0" err="1">
                <a:solidFill>
                  <a:srgbClr val="000000"/>
                </a:solidFill>
                <a:latin typeface="+mj-lt"/>
              </a:rPr>
              <a:t>types</a:t>
            </a:r>
            <a:r>
              <a:rPr lang="pl-PL" sz="1600" dirty="0">
                <a:solidFill>
                  <a:srgbClr val="000000"/>
                </a:solidFill>
                <a:latin typeface="+mj-lt"/>
              </a:rPr>
              <a:t> </a:t>
            </a:r>
            <a:r>
              <a:rPr lang="pl-PL" sz="1600" dirty="0" err="1">
                <a:solidFill>
                  <a:srgbClr val="000000"/>
                </a:solidFill>
                <a:latin typeface="+mj-lt"/>
              </a:rPr>
              <a:t>including</a:t>
            </a:r>
            <a:r>
              <a:rPr lang="pl-PL" sz="1600" dirty="0">
                <a:solidFill>
                  <a:srgbClr val="000000"/>
                </a:solidFill>
                <a:latin typeface="+mj-lt"/>
              </a:rPr>
              <a:t> </a:t>
            </a:r>
            <a:r>
              <a:rPr lang="pl-PL" sz="1600" dirty="0" err="1">
                <a:solidFill>
                  <a:srgbClr val="000000"/>
                </a:solidFill>
                <a:latin typeface="+mj-lt"/>
              </a:rPr>
              <a:t>vertical</a:t>
            </a:r>
            <a:r>
              <a:rPr lang="pl-PL" sz="1600" dirty="0">
                <a:solidFill>
                  <a:srgbClr val="000000"/>
                </a:solidFill>
                <a:latin typeface="+mj-lt"/>
              </a:rPr>
              <a:t> </a:t>
            </a:r>
            <a:r>
              <a:rPr lang="pl-PL" sz="1600" dirty="0" err="1">
                <a:solidFill>
                  <a:srgbClr val="000000"/>
                </a:solidFill>
                <a:latin typeface="+mj-lt"/>
              </a:rPr>
              <a:t>slotters</a:t>
            </a:r>
            <a:r>
              <a:rPr lang="pl-PL" sz="1600" dirty="0">
                <a:solidFill>
                  <a:srgbClr val="000000"/>
                </a:solidFill>
                <a:latin typeface="+mj-lt"/>
              </a:rPr>
              <a:t>,</a:t>
            </a:r>
          </a:p>
          <a:p>
            <a:pPr marL="266700" indent="-266700" algn="l">
              <a:buFont typeface="Symbol" pitchFamily="18" charset="2"/>
              <a:buChar char=""/>
              <a:defRPr/>
            </a:pPr>
            <a:r>
              <a:rPr lang="pl-PL" sz="1600" dirty="0" err="1">
                <a:solidFill>
                  <a:srgbClr val="000000"/>
                </a:solidFill>
                <a:latin typeface="+mj-lt"/>
              </a:rPr>
              <a:t>drillers</a:t>
            </a:r>
            <a:r>
              <a:rPr lang="pl-PL" sz="1600" dirty="0">
                <a:solidFill>
                  <a:srgbClr val="000000"/>
                </a:solidFill>
                <a:latin typeface="+mj-lt"/>
              </a:rPr>
              <a:t>: </a:t>
            </a:r>
            <a:r>
              <a:rPr lang="pl-PL" sz="1600" dirty="0" err="1">
                <a:solidFill>
                  <a:srgbClr val="000000"/>
                </a:solidFill>
                <a:latin typeface="+mj-lt"/>
              </a:rPr>
              <a:t>radial</a:t>
            </a:r>
            <a:r>
              <a:rPr lang="pl-PL" sz="1600" dirty="0">
                <a:solidFill>
                  <a:srgbClr val="000000"/>
                </a:solidFill>
                <a:latin typeface="+mj-lt"/>
              </a:rPr>
              <a:t>, </a:t>
            </a:r>
            <a:r>
              <a:rPr lang="pl-PL" sz="1600" dirty="0" err="1">
                <a:solidFill>
                  <a:srgbClr val="000000"/>
                </a:solidFill>
                <a:latin typeface="+mj-lt"/>
              </a:rPr>
              <a:t>bench</a:t>
            </a:r>
            <a:r>
              <a:rPr lang="pl-PL" sz="1600" dirty="0">
                <a:solidFill>
                  <a:srgbClr val="000000"/>
                </a:solidFill>
                <a:latin typeface="+mj-lt"/>
              </a:rPr>
              <a:t>, </a:t>
            </a:r>
            <a:r>
              <a:rPr lang="pl-PL" sz="1600" dirty="0" err="1">
                <a:solidFill>
                  <a:srgbClr val="000000"/>
                </a:solidFill>
                <a:latin typeface="+mj-lt"/>
              </a:rPr>
              <a:t>horizontal</a:t>
            </a:r>
            <a:r>
              <a:rPr lang="pl-PL" sz="1600" dirty="0">
                <a:solidFill>
                  <a:srgbClr val="000000"/>
                </a:solidFill>
                <a:latin typeface="+mj-lt"/>
              </a:rPr>
              <a:t> </a:t>
            </a:r>
            <a:r>
              <a:rPr lang="pl-PL" sz="1600" dirty="0" err="1">
                <a:solidFill>
                  <a:srgbClr val="000000"/>
                </a:solidFill>
                <a:latin typeface="+mj-lt"/>
              </a:rPr>
              <a:t>borers</a:t>
            </a:r>
            <a:r>
              <a:rPr lang="pl-PL" sz="1600" dirty="0">
                <a:solidFill>
                  <a:srgbClr val="000000"/>
                </a:solidFill>
                <a:latin typeface="+mj-lt"/>
              </a:rPr>
              <a:t> </a:t>
            </a:r>
            <a:r>
              <a:rPr lang="pl-PL" sz="1600" dirty="0" err="1">
                <a:solidFill>
                  <a:srgbClr val="000000"/>
                </a:solidFill>
                <a:latin typeface="+mj-lt"/>
              </a:rPr>
              <a:t>in</a:t>
            </a:r>
            <a:r>
              <a:rPr lang="pl-PL" sz="1600" dirty="0">
                <a:solidFill>
                  <a:srgbClr val="000000"/>
                </a:solidFill>
                <a:latin typeface="+mj-lt"/>
              </a:rPr>
              <a:t> </a:t>
            </a:r>
            <a:r>
              <a:rPr lang="pl-PL" sz="1600" dirty="0" err="1">
                <a:solidFill>
                  <a:srgbClr val="000000"/>
                </a:solidFill>
                <a:latin typeface="+mj-lt"/>
              </a:rPr>
              <a:t>light</a:t>
            </a:r>
            <a:r>
              <a:rPr lang="pl-PL" sz="1600" dirty="0">
                <a:solidFill>
                  <a:srgbClr val="000000"/>
                </a:solidFill>
                <a:latin typeface="+mj-lt"/>
              </a:rPr>
              <a:t>, medium, heavy </a:t>
            </a:r>
            <a:r>
              <a:rPr lang="pl-PL" sz="1600" dirty="0" err="1">
                <a:solidFill>
                  <a:srgbClr val="000000"/>
                </a:solidFill>
                <a:latin typeface="+mj-lt"/>
              </a:rPr>
              <a:t>types</a:t>
            </a:r>
            <a:r>
              <a:rPr lang="pl-PL" sz="1600" dirty="0">
                <a:solidFill>
                  <a:srgbClr val="000000"/>
                </a:solidFill>
                <a:latin typeface="+mj-lt"/>
              </a:rPr>
              <a:t>, </a:t>
            </a:r>
            <a:r>
              <a:rPr lang="pl-PL" sz="1600" dirty="0" err="1">
                <a:solidFill>
                  <a:srgbClr val="000000"/>
                </a:solidFill>
                <a:latin typeface="+mj-lt"/>
              </a:rPr>
              <a:t>jig</a:t>
            </a:r>
            <a:r>
              <a:rPr lang="pl-PL" sz="1600" dirty="0">
                <a:solidFill>
                  <a:srgbClr val="000000"/>
                </a:solidFill>
                <a:latin typeface="+mj-lt"/>
              </a:rPr>
              <a:t> </a:t>
            </a:r>
            <a:r>
              <a:rPr lang="pl-PL" sz="1600" dirty="0" err="1">
                <a:solidFill>
                  <a:srgbClr val="000000"/>
                </a:solidFill>
                <a:latin typeface="+mj-lt"/>
              </a:rPr>
              <a:t>borers</a:t>
            </a:r>
            <a:r>
              <a:rPr lang="pl-PL" sz="1600" dirty="0">
                <a:solidFill>
                  <a:srgbClr val="000000"/>
                </a:solidFill>
                <a:latin typeface="+mj-lt"/>
              </a:rPr>
              <a:t>, CNC </a:t>
            </a:r>
            <a:r>
              <a:rPr lang="pl-PL" sz="1600" dirty="0" err="1">
                <a:solidFill>
                  <a:srgbClr val="000000"/>
                </a:solidFill>
                <a:latin typeface="+mj-lt"/>
              </a:rPr>
              <a:t>drill</a:t>
            </a:r>
            <a:r>
              <a:rPr lang="pl-PL" sz="1600" dirty="0">
                <a:solidFill>
                  <a:srgbClr val="000000"/>
                </a:solidFill>
                <a:latin typeface="+mj-lt"/>
              </a:rPr>
              <a:t> </a:t>
            </a:r>
            <a:r>
              <a:rPr lang="pl-PL" sz="1600" dirty="0" err="1">
                <a:solidFill>
                  <a:srgbClr val="000000"/>
                </a:solidFill>
                <a:latin typeface="+mj-lt"/>
              </a:rPr>
              <a:t>centre</a:t>
            </a:r>
            <a:r>
              <a:rPr lang="pl-PL" sz="1600" dirty="0">
                <a:solidFill>
                  <a:srgbClr val="000000"/>
                </a:solidFill>
                <a:latin typeface="+mj-lt"/>
              </a:rPr>
              <a:t>,</a:t>
            </a:r>
          </a:p>
          <a:p>
            <a:pPr marL="266700" indent="-266700" algn="l">
              <a:buFont typeface="Symbol" pitchFamily="18" charset="2"/>
              <a:buChar char=""/>
              <a:defRPr/>
            </a:pPr>
            <a:r>
              <a:rPr lang="pl-PL" sz="1600" dirty="0" err="1">
                <a:solidFill>
                  <a:srgbClr val="000000"/>
                </a:solidFill>
                <a:latin typeface="+mj-lt"/>
              </a:rPr>
              <a:t>grinders</a:t>
            </a:r>
            <a:r>
              <a:rPr lang="pl-PL" sz="1600" dirty="0">
                <a:solidFill>
                  <a:srgbClr val="000000"/>
                </a:solidFill>
                <a:latin typeface="+mj-lt"/>
              </a:rPr>
              <a:t>: </a:t>
            </a:r>
            <a:r>
              <a:rPr lang="pl-PL" sz="1600" dirty="0" err="1">
                <a:solidFill>
                  <a:srgbClr val="000000"/>
                </a:solidFill>
                <a:latin typeface="+mj-lt"/>
              </a:rPr>
              <a:t>light</a:t>
            </a:r>
            <a:r>
              <a:rPr lang="pl-PL" sz="1600" dirty="0">
                <a:solidFill>
                  <a:srgbClr val="000000"/>
                </a:solidFill>
                <a:latin typeface="+mj-lt"/>
              </a:rPr>
              <a:t> and heavy </a:t>
            </a:r>
            <a:r>
              <a:rPr lang="pl-PL" sz="1600" dirty="0" err="1">
                <a:solidFill>
                  <a:srgbClr val="000000"/>
                </a:solidFill>
                <a:latin typeface="+mj-lt"/>
              </a:rPr>
              <a:t>types</a:t>
            </a:r>
            <a:r>
              <a:rPr lang="pl-PL" sz="1600" dirty="0">
                <a:solidFill>
                  <a:srgbClr val="000000"/>
                </a:solidFill>
                <a:latin typeface="+mj-lt"/>
              </a:rPr>
              <a:t> for </a:t>
            </a:r>
            <a:r>
              <a:rPr lang="pl-PL" sz="1600" dirty="0" err="1">
                <a:solidFill>
                  <a:srgbClr val="000000"/>
                </a:solidFill>
                <a:latin typeface="+mj-lt"/>
              </a:rPr>
              <a:t>shafts</a:t>
            </a:r>
            <a:r>
              <a:rPr lang="pl-PL" sz="1600" dirty="0">
                <a:solidFill>
                  <a:srgbClr val="000000"/>
                </a:solidFill>
                <a:latin typeface="+mj-lt"/>
              </a:rPr>
              <a:t>, </a:t>
            </a:r>
            <a:r>
              <a:rPr lang="pl-PL" sz="1600" dirty="0" err="1">
                <a:solidFill>
                  <a:srgbClr val="000000"/>
                </a:solidFill>
                <a:latin typeface="+mj-lt"/>
              </a:rPr>
              <a:t>planers</a:t>
            </a:r>
            <a:r>
              <a:rPr lang="pl-PL" sz="1600" dirty="0">
                <a:solidFill>
                  <a:srgbClr val="000000"/>
                </a:solidFill>
                <a:latin typeface="+mj-lt"/>
              </a:rPr>
              <a:t> </a:t>
            </a:r>
            <a:r>
              <a:rPr lang="pl-PL" sz="1600" dirty="0" err="1">
                <a:solidFill>
                  <a:srgbClr val="000000"/>
                </a:solidFill>
                <a:latin typeface="+mj-lt"/>
              </a:rPr>
              <a:t>splines</a:t>
            </a:r>
            <a:r>
              <a:rPr lang="pl-PL" sz="1600" dirty="0">
                <a:solidFill>
                  <a:srgbClr val="000000"/>
                </a:solidFill>
                <a:latin typeface="+mj-lt"/>
              </a:rPr>
              <a:t>, </a:t>
            </a:r>
            <a:r>
              <a:rPr lang="pl-PL" sz="1600" dirty="0" err="1">
                <a:solidFill>
                  <a:srgbClr val="000000"/>
                </a:solidFill>
                <a:latin typeface="+mj-lt"/>
              </a:rPr>
              <a:t>threads</a:t>
            </a:r>
            <a:r>
              <a:rPr lang="pl-PL" sz="1600" dirty="0">
                <a:solidFill>
                  <a:srgbClr val="000000"/>
                </a:solidFill>
                <a:latin typeface="+mj-lt"/>
              </a:rPr>
              <a:t>, </a:t>
            </a:r>
            <a:r>
              <a:rPr lang="pl-PL" sz="1600" dirty="0" err="1">
                <a:solidFill>
                  <a:srgbClr val="000000"/>
                </a:solidFill>
                <a:latin typeface="+mj-lt"/>
              </a:rPr>
              <a:t>worms</a:t>
            </a:r>
            <a:r>
              <a:rPr lang="pl-PL" sz="1600" dirty="0">
                <a:solidFill>
                  <a:srgbClr val="000000"/>
                </a:solidFill>
                <a:latin typeface="+mj-lt"/>
              </a:rPr>
              <a:t>,</a:t>
            </a:r>
          </a:p>
          <a:p>
            <a:pPr marL="266700" indent="-266700" algn="l">
              <a:buFont typeface="Symbol" pitchFamily="18" charset="2"/>
              <a:buChar char=""/>
              <a:defRPr/>
            </a:pPr>
            <a:r>
              <a:rPr lang="pl-PL" sz="1600" dirty="0" err="1">
                <a:solidFill>
                  <a:srgbClr val="000000"/>
                </a:solidFill>
                <a:latin typeface="+mj-lt"/>
              </a:rPr>
              <a:t>gear</a:t>
            </a:r>
            <a:r>
              <a:rPr lang="pl-PL" sz="1600" dirty="0">
                <a:solidFill>
                  <a:srgbClr val="000000"/>
                </a:solidFill>
                <a:latin typeface="+mj-lt"/>
              </a:rPr>
              <a:t> </a:t>
            </a:r>
            <a:r>
              <a:rPr lang="pl-PL" sz="1600" dirty="0" err="1">
                <a:solidFill>
                  <a:srgbClr val="000000"/>
                </a:solidFill>
                <a:latin typeface="+mj-lt"/>
              </a:rPr>
              <a:t>cutting</a:t>
            </a:r>
            <a:r>
              <a:rPr lang="pl-PL" sz="1600" dirty="0">
                <a:solidFill>
                  <a:srgbClr val="000000"/>
                </a:solidFill>
                <a:latin typeface="+mj-lt"/>
              </a:rPr>
              <a:t> </a:t>
            </a:r>
            <a:r>
              <a:rPr lang="pl-PL" sz="1600" dirty="0" err="1">
                <a:solidFill>
                  <a:srgbClr val="000000"/>
                </a:solidFill>
                <a:latin typeface="+mj-lt"/>
              </a:rPr>
              <a:t>machines</a:t>
            </a:r>
            <a:r>
              <a:rPr lang="pl-PL" sz="1600" dirty="0">
                <a:solidFill>
                  <a:srgbClr val="000000"/>
                </a:solidFill>
                <a:latin typeface="+mj-lt"/>
              </a:rPr>
              <a:t>: </a:t>
            </a:r>
            <a:r>
              <a:rPr lang="pl-PL" sz="1600" dirty="0" err="1">
                <a:solidFill>
                  <a:srgbClr val="000000"/>
                </a:solidFill>
                <a:latin typeface="+mj-lt"/>
              </a:rPr>
              <a:t>hobber</a:t>
            </a:r>
            <a:r>
              <a:rPr lang="pl-PL" sz="1600" dirty="0">
                <a:solidFill>
                  <a:srgbClr val="000000"/>
                </a:solidFill>
                <a:latin typeface="+mj-lt"/>
              </a:rPr>
              <a:t> </a:t>
            </a:r>
            <a:r>
              <a:rPr lang="pl-PL" sz="1600" dirty="0" err="1">
                <a:solidFill>
                  <a:srgbClr val="000000"/>
                </a:solidFill>
                <a:latin typeface="+mj-lt"/>
              </a:rPr>
              <a:t>millers</a:t>
            </a:r>
            <a:r>
              <a:rPr lang="pl-PL" sz="1600" dirty="0">
                <a:solidFill>
                  <a:srgbClr val="000000"/>
                </a:solidFill>
                <a:latin typeface="+mj-lt"/>
              </a:rPr>
              <a:t>, </a:t>
            </a:r>
            <a:r>
              <a:rPr lang="pl-PL" sz="1600" dirty="0" err="1">
                <a:solidFill>
                  <a:srgbClr val="000000"/>
                </a:solidFill>
                <a:latin typeface="+mj-lt"/>
              </a:rPr>
              <a:t>Maag</a:t>
            </a:r>
            <a:r>
              <a:rPr lang="pl-PL" sz="1600" dirty="0">
                <a:solidFill>
                  <a:srgbClr val="000000"/>
                </a:solidFill>
                <a:latin typeface="+mj-lt"/>
              </a:rPr>
              <a:t> </a:t>
            </a:r>
            <a:r>
              <a:rPr lang="pl-PL" sz="1600" dirty="0" err="1">
                <a:solidFill>
                  <a:srgbClr val="000000"/>
                </a:solidFill>
                <a:latin typeface="+mj-lt"/>
              </a:rPr>
              <a:t>slotters</a:t>
            </a:r>
            <a:r>
              <a:rPr lang="pl-PL" sz="1600" dirty="0">
                <a:solidFill>
                  <a:srgbClr val="000000"/>
                </a:solidFill>
                <a:latin typeface="+mj-lt"/>
              </a:rPr>
              <a:t>, </a:t>
            </a:r>
            <a:r>
              <a:rPr lang="pl-PL" sz="1600" dirty="0" err="1">
                <a:solidFill>
                  <a:srgbClr val="000000"/>
                </a:solidFill>
                <a:latin typeface="+mj-lt"/>
              </a:rPr>
              <a:t>Fellows</a:t>
            </a:r>
            <a:r>
              <a:rPr lang="pl-PL" sz="1600" dirty="0">
                <a:solidFill>
                  <a:srgbClr val="000000"/>
                </a:solidFill>
                <a:latin typeface="+mj-lt"/>
              </a:rPr>
              <a:t> </a:t>
            </a:r>
            <a:r>
              <a:rPr lang="pl-PL" sz="1600" dirty="0" err="1">
                <a:solidFill>
                  <a:srgbClr val="000000"/>
                </a:solidFill>
                <a:latin typeface="+mj-lt"/>
              </a:rPr>
              <a:t>slotters</a:t>
            </a:r>
            <a:r>
              <a:rPr lang="pl-PL" sz="1600" dirty="0">
                <a:solidFill>
                  <a:srgbClr val="000000"/>
                </a:solidFill>
                <a:latin typeface="+mj-lt"/>
              </a:rPr>
              <a:t>, </a:t>
            </a:r>
            <a:r>
              <a:rPr lang="pl-PL" sz="1600" dirty="0" err="1">
                <a:solidFill>
                  <a:srgbClr val="000000"/>
                </a:solidFill>
                <a:latin typeface="+mj-lt"/>
              </a:rPr>
              <a:t>gear</a:t>
            </a:r>
            <a:r>
              <a:rPr lang="pl-PL" sz="1600" dirty="0">
                <a:solidFill>
                  <a:srgbClr val="000000"/>
                </a:solidFill>
                <a:latin typeface="+mj-lt"/>
              </a:rPr>
              <a:t> </a:t>
            </a:r>
            <a:r>
              <a:rPr lang="pl-PL" sz="1600" dirty="0" err="1">
                <a:solidFill>
                  <a:srgbClr val="000000"/>
                </a:solidFill>
                <a:latin typeface="+mj-lt"/>
              </a:rPr>
              <a:t>wheel</a:t>
            </a:r>
            <a:r>
              <a:rPr lang="pl-PL" sz="1600" dirty="0">
                <a:solidFill>
                  <a:srgbClr val="000000"/>
                </a:solidFill>
                <a:latin typeface="+mj-lt"/>
              </a:rPr>
              <a:t> </a:t>
            </a:r>
            <a:r>
              <a:rPr lang="pl-PL" sz="1600" dirty="0" err="1">
                <a:solidFill>
                  <a:srgbClr val="000000"/>
                </a:solidFill>
                <a:latin typeface="+mj-lt"/>
              </a:rPr>
              <a:t>grinders</a:t>
            </a:r>
            <a:endParaRPr lang="en-US" sz="1600" dirty="0">
              <a:solidFill>
                <a:srgbClr val="000000"/>
              </a:solidFill>
              <a:latin typeface="+mj-lt"/>
            </a:endParaRPr>
          </a:p>
          <a:p>
            <a:pPr marL="266700" indent="-266700" algn="l">
              <a:buFont typeface="Symbol" pitchFamily="18" charset="2"/>
              <a:buChar char=""/>
              <a:defRPr/>
            </a:pPr>
            <a:r>
              <a:rPr lang="en-US" sz="1600" dirty="0">
                <a:solidFill>
                  <a:srgbClr val="000000"/>
                </a:solidFill>
                <a:latin typeface="+mj-lt"/>
              </a:rPr>
              <a:t>Messer plasma cutter</a:t>
            </a:r>
            <a:endParaRPr lang="pl-PL" sz="1600" dirty="0">
              <a:solidFill>
                <a:srgbClr val="000000"/>
              </a:solidFill>
              <a:latin typeface="+mj-lt"/>
            </a:endParaRPr>
          </a:p>
        </p:txBody>
      </p:sp>
      <p:pic>
        <p:nvPicPr>
          <p:cNvPr id="7173" name="Picture 20" descr="ArcelorMittal Service Group v"/>
          <p:cNvPicPr>
            <a:picLocks noChangeAspect="1" noChangeArrowheads="1"/>
          </p:cNvPicPr>
          <p:nvPr/>
        </p:nvPicPr>
        <p:blipFill>
          <a:blip r:embed="rId3" cstate="print"/>
          <a:srcRect/>
          <a:stretch>
            <a:fillRect/>
          </a:stretch>
        </p:blipFill>
        <p:spPr bwMode="auto">
          <a:xfrm>
            <a:off x="6659563" y="404813"/>
            <a:ext cx="2017712" cy="863600"/>
          </a:xfrm>
          <a:prstGeom prst="rect">
            <a:avLst/>
          </a:prstGeom>
          <a:noFill/>
          <a:ln w="9525">
            <a:noFill/>
            <a:miter lim="800000"/>
            <a:headEnd/>
            <a:tailEnd/>
          </a:ln>
        </p:spPr>
      </p:pic>
      <p:sp>
        <p:nvSpPr>
          <p:cNvPr id="224273" name="Rectangle 17"/>
          <p:cNvSpPr>
            <a:spLocks noChangeArrowheads="1"/>
          </p:cNvSpPr>
          <p:nvPr/>
        </p:nvSpPr>
        <p:spPr bwMode="auto">
          <a:xfrm>
            <a:off x="250825" y="549275"/>
            <a:ext cx="8077200" cy="533400"/>
          </a:xfrm>
          <a:prstGeom prst="rect">
            <a:avLst/>
          </a:prstGeom>
          <a:noFill/>
          <a:ln w="9525">
            <a:noFill/>
            <a:miter lim="800000"/>
            <a:headEnd/>
            <a:tailEnd/>
          </a:ln>
          <a:effectLst/>
        </p:spPr>
        <p:txBody>
          <a:bodyPr anchor="ctr"/>
          <a:lstStyle/>
          <a:p>
            <a:pPr>
              <a:spcBef>
                <a:spcPct val="0"/>
              </a:spcBef>
              <a:defRPr/>
            </a:pPr>
            <a:r>
              <a:rPr lang="pl-PL" sz="2400" b="1" dirty="0">
                <a:solidFill>
                  <a:schemeClr val="tx2"/>
                </a:solidFill>
                <a:effectLst>
                  <a:outerShdw blurRad="38100" dist="38100" dir="2700000" algn="tl">
                    <a:srgbClr val="000000">
                      <a:alpha val="43137"/>
                    </a:srgbClr>
                  </a:outerShdw>
                </a:effectLst>
                <a:latin typeface="+mj-lt"/>
                <a:ea typeface="MS PGothic" charset="-128"/>
              </a:rPr>
              <a:t>SCOPE OF ACTIVITY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CF061A5-54FE-484E-BF14-55D460CDEDBF}" type="slidenum">
              <a:rPr lang="pl-PL" smtClean="0"/>
              <a:pPr>
                <a:defRPr/>
              </a:pPr>
              <a:t>6</a:t>
            </a:fld>
            <a:endParaRPr lang="pl-PL"/>
          </a:p>
        </p:txBody>
      </p:sp>
      <p:pic>
        <p:nvPicPr>
          <p:cNvPr id="31747" name="Obraz 2" descr="Obraz 002.jpg"/>
          <p:cNvPicPr>
            <a:picLocks noChangeAspect="1"/>
          </p:cNvPicPr>
          <p:nvPr/>
        </p:nvPicPr>
        <p:blipFill>
          <a:blip r:embed="rId2" cstate="print"/>
          <a:srcRect/>
          <a:stretch>
            <a:fillRect/>
          </a:stretch>
        </p:blipFill>
        <p:spPr bwMode="auto">
          <a:xfrm>
            <a:off x="0" y="1341438"/>
            <a:ext cx="9144000" cy="5516562"/>
          </a:xfrm>
          <a:prstGeom prst="rect">
            <a:avLst/>
          </a:prstGeom>
          <a:noFill/>
          <a:ln w="9525">
            <a:noFill/>
            <a:miter lim="800000"/>
            <a:headEnd/>
            <a:tailEnd/>
          </a:ln>
        </p:spPr>
      </p:pic>
      <p:sp>
        <p:nvSpPr>
          <p:cNvPr id="4" name="Rectangle 16"/>
          <p:cNvSpPr>
            <a:spLocks noChangeArrowheads="1"/>
          </p:cNvSpPr>
          <p:nvPr/>
        </p:nvSpPr>
        <p:spPr bwMode="auto">
          <a:xfrm>
            <a:off x="179388" y="188913"/>
            <a:ext cx="8785225" cy="533400"/>
          </a:xfrm>
          <a:prstGeom prst="rect">
            <a:avLst/>
          </a:prstGeom>
          <a:noFill/>
          <a:ln w="9525">
            <a:noFill/>
            <a:miter lim="800000"/>
            <a:headEnd/>
            <a:tailEnd/>
          </a:ln>
          <a:effectLst/>
        </p:spPr>
        <p:txBody>
          <a:bodyPr anchor="ctr"/>
          <a:lstStyle/>
          <a:p>
            <a:pPr>
              <a:defRPr/>
            </a:pPr>
            <a:r>
              <a:rPr lang="en-US" sz="1900" b="1" dirty="0">
                <a:solidFill>
                  <a:schemeClr val="hlink"/>
                </a:solidFill>
                <a:effectLst>
                  <a:outerShdw blurRad="38100" dist="38100" dir="2700000" algn="tl">
                    <a:srgbClr val="C0C0C0"/>
                  </a:outerShdw>
                </a:effectLst>
                <a:latin typeface="Arial" pitchFamily="34" charset="0"/>
                <a:ea typeface="MS PGothic" charset="-128"/>
              </a:rPr>
              <a:t>MECHANICAL </a:t>
            </a:r>
            <a:r>
              <a:rPr lang="en-US" sz="1900" b="1" dirty="0">
                <a:solidFill>
                  <a:schemeClr val="hlink"/>
                </a:solidFill>
                <a:effectLst>
                  <a:outerShdw blurRad="38100" dist="38100" dir="2700000" algn="tl">
                    <a:srgbClr val="C0C0C0"/>
                  </a:outerShdw>
                </a:effectLst>
                <a:latin typeface="Arial" pitchFamily="34" charset="0"/>
                <a:ea typeface="MS PGothic" charset="-128"/>
                <a:cs typeface="Arial" pitchFamily="34" charset="0"/>
              </a:rPr>
              <a:t>WORKSHOP</a:t>
            </a:r>
            <a:endParaRPr lang="pl-PL" sz="1900" b="1" dirty="0">
              <a:solidFill>
                <a:schemeClr val="tx2"/>
              </a:solidFill>
              <a:effectLst>
                <a:outerShdw blurRad="38100" dist="38100" dir="2700000" algn="tl">
                  <a:srgbClr val="C0C0C0"/>
                </a:outerShdw>
              </a:effectLst>
              <a:latin typeface="Arial" pitchFamily="34" charset="0"/>
              <a:ea typeface="MS PGothic" charset="-128"/>
            </a:endParaRPr>
          </a:p>
        </p:txBody>
      </p:sp>
      <p:pic>
        <p:nvPicPr>
          <p:cNvPr id="31749" name="Picture 26" descr="ArcelorMittal Service Group v"/>
          <p:cNvPicPr>
            <a:picLocks noChangeAspect="1" noChangeArrowheads="1"/>
          </p:cNvPicPr>
          <p:nvPr/>
        </p:nvPicPr>
        <p:blipFill>
          <a:blip r:embed="rId3" cstate="print"/>
          <a:srcRect/>
          <a:stretch>
            <a:fillRect/>
          </a:stretch>
        </p:blipFill>
        <p:spPr bwMode="auto">
          <a:xfrm>
            <a:off x="6251575" y="260350"/>
            <a:ext cx="2524125" cy="10810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1080C509-BA28-4C6B-8BB3-A3F32392B84F}" type="slidenum">
              <a:rPr lang="pl-PL" smtClean="0"/>
              <a:pPr>
                <a:defRPr/>
              </a:pPr>
              <a:t>7</a:t>
            </a:fld>
            <a:endParaRPr lang="pl-PL"/>
          </a:p>
        </p:txBody>
      </p:sp>
      <p:pic>
        <p:nvPicPr>
          <p:cNvPr id="32771" name="Picture 2" descr="C:\Users\g002418\Desktop\prezentacje\ZDJECIA\obrabiarki cnc\obrabiarki numeryczne II 008.jpg"/>
          <p:cNvPicPr>
            <a:picLocks noChangeAspect="1" noChangeArrowheads="1"/>
          </p:cNvPicPr>
          <p:nvPr/>
        </p:nvPicPr>
        <p:blipFill>
          <a:blip r:embed="rId2" cstate="print"/>
          <a:srcRect/>
          <a:stretch>
            <a:fillRect/>
          </a:stretch>
        </p:blipFill>
        <p:spPr bwMode="auto">
          <a:xfrm>
            <a:off x="0" y="1341438"/>
            <a:ext cx="9144000" cy="5903912"/>
          </a:xfrm>
          <a:prstGeom prst="rect">
            <a:avLst/>
          </a:prstGeom>
          <a:noFill/>
          <a:ln w="9525">
            <a:noFill/>
            <a:miter lim="800000"/>
            <a:headEnd/>
            <a:tailEnd/>
          </a:ln>
        </p:spPr>
      </p:pic>
      <p:sp>
        <p:nvSpPr>
          <p:cNvPr id="4" name="Rectangle 16"/>
          <p:cNvSpPr>
            <a:spLocks noChangeArrowheads="1"/>
          </p:cNvSpPr>
          <p:nvPr/>
        </p:nvSpPr>
        <p:spPr bwMode="auto">
          <a:xfrm>
            <a:off x="179388" y="188913"/>
            <a:ext cx="8785225" cy="533400"/>
          </a:xfrm>
          <a:prstGeom prst="rect">
            <a:avLst/>
          </a:prstGeom>
          <a:noFill/>
          <a:ln w="9525">
            <a:noFill/>
            <a:miter lim="800000"/>
            <a:headEnd/>
            <a:tailEnd/>
          </a:ln>
          <a:effectLst/>
        </p:spPr>
        <p:txBody>
          <a:bodyPr anchor="ctr"/>
          <a:lstStyle/>
          <a:p>
            <a:pPr>
              <a:defRPr/>
            </a:pPr>
            <a:r>
              <a:rPr lang="en-US" sz="1900" b="1" dirty="0">
                <a:solidFill>
                  <a:schemeClr val="hlink"/>
                </a:solidFill>
                <a:effectLst>
                  <a:outerShdw blurRad="38100" dist="38100" dir="2700000" algn="tl">
                    <a:srgbClr val="C0C0C0"/>
                  </a:outerShdw>
                </a:effectLst>
                <a:latin typeface="Arial" pitchFamily="34" charset="0"/>
                <a:ea typeface="MS PGothic" charset="-128"/>
              </a:rPr>
              <a:t>CNC MACHINES</a:t>
            </a:r>
            <a:endParaRPr lang="pl-PL" sz="1900" b="1" dirty="0">
              <a:solidFill>
                <a:schemeClr val="tx2"/>
              </a:solidFill>
              <a:effectLst>
                <a:outerShdw blurRad="38100" dist="38100" dir="2700000" algn="tl">
                  <a:srgbClr val="C0C0C0"/>
                </a:outerShdw>
              </a:effectLst>
              <a:latin typeface="Arial" pitchFamily="34" charset="0"/>
              <a:ea typeface="MS PGothic" charset="-128"/>
            </a:endParaRPr>
          </a:p>
        </p:txBody>
      </p:sp>
      <p:pic>
        <p:nvPicPr>
          <p:cNvPr id="32773" name="Picture 26" descr="ArcelorMittal Service Group v"/>
          <p:cNvPicPr>
            <a:picLocks noChangeAspect="1" noChangeArrowheads="1"/>
          </p:cNvPicPr>
          <p:nvPr/>
        </p:nvPicPr>
        <p:blipFill>
          <a:blip r:embed="rId3" cstate="print"/>
          <a:srcRect/>
          <a:stretch>
            <a:fillRect/>
          </a:stretch>
        </p:blipFill>
        <p:spPr bwMode="auto">
          <a:xfrm>
            <a:off x="6251575" y="260350"/>
            <a:ext cx="2524125" cy="1081088"/>
          </a:xfrm>
          <a:prstGeom prst="rect">
            <a:avLst/>
          </a:prstGeom>
          <a:noFill/>
          <a:ln w="9525">
            <a:noFill/>
            <a:miter lim="800000"/>
            <a:headEnd/>
            <a:tailEnd/>
          </a:ln>
        </p:spPr>
      </p:pic>
      <p:pic>
        <p:nvPicPr>
          <p:cNvPr id="6" name="Picture 2" descr="C:\Users\g002418\Desktop\prezentacje\ZDJECIA\obrabiarki cnc\obrabiarki numeryczne II 008.jpg"/>
          <p:cNvPicPr>
            <a:picLocks noChangeAspect="1" noChangeArrowheads="1"/>
          </p:cNvPicPr>
          <p:nvPr/>
        </p:nvPicPr>
        <p:blipFill>
          <a:blip r:embed="rId2" cstate="print"/>
          <a:srcRect/>
          <a:stretch>
            <a:fillRect/>
          </a:stretch>
        </p:blipFill>
        <p:spPr bwMode="auto">
          <a:xfrm>
            <a:off x="152400" y="1493838"/>
            <a:ext cx="9144000" cy="5903912"/>
          </a:xfrm>
          <a:prstGeom prst="rect">
            <a:avLst/>
          </a:prstGeom>
          <a:noFill/>
          <a:ln w="9525">
            <a:noFill/>
            <a:miter lim="800000"/>
            <a:headEnd/>
            <a:tailEnd/>
          </a:ln>
        </p:spPr>
      </p:pic>
      <p:pic>
        <p:nvPicPr>
          <p:cNvPr id="7" name="Picture 2" descr="C:\Users\g002418\Desktop\prezentacje\ZDJECIA\obrabiarki cnc\obrabiarki numeryczne II 008.jpg"/>
          <p:cNvPicPr>
            <a:picLocks noChangeAspect="1" noChangeArrowheads="1"/>
          </p:cNvPicPr>
          <p:nvPr/>
        </p:nvPicPr>
        <p:blipFill>
          <a:blip r:embed="rId2" cstate="print"/>
          <a:srcRect/>
          <a:stretch>
            <a:fillRect/>
          </a:stretch>
        </p:blipFill>
        <p:spPr bwMode="auto">
          <a:xfrm>
            <a:off x="304800" y="1646238"/>
            <a:ext cx="9144000" cy="59039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1080C509-BA28-4C6B-8BB3-A3F32392B84F}" type="slidenum">
              <a:rPr lang="pl-PL" smtClean="0"/>
              <a:pPr>
                <a:defRPr/>
              </a:pPr>
              <a:t>8</a:t>
            </a:fld>
            <a:endParaRPr lang="pl-PL"/>
          </a:p>
        </p:txBody>
      </p:sp>
      <p:sp>
        <p:nvSpPr>
          <p:cNvPr id="4" name="Rectangle 16"/>
          <p:cNvSpPr>
            <a:spLocks noChangeArrowheads="1"/>
          </p:cNvSpPr>
          <p:nvPr/>
        </p:nvSpPr>
        <p:spPr bwMode="auto">
          <a:xfrm>
            <a:off x="179388" y="188913"/>
            <a:ext cx="8785225" cy="533400"/>
          </a:xfrm>
          <a:prstGeom prst="rect">
            <a:avLst/>
          </a:prstGeom>
          <a:noFill/>
          <a:ln w="9525">
            <a:noFill/>
            <a:miter lim="800000"/>
            <a:headEnd/>
            <a:tailEnd/>
          </a:ln>
          <a:effectLst/>
        </p:spPr>
        <p:txBody>
          <a:bodyPr anchor="ctr"/>
          <a:lstStyle/>
          <a:p>
            <a:pPr>
              <a:defRPr/>
            </a:pPr>
            <a:r>
              <a:rPr lang="en-US" sz="1900" b="1" dirty="0" smtClean="0">
                <a:solidFill>
                  <a:schemeClr val="hlink"/>
                </a:solidFill>
                <a:effectLst>
                  <a:outerShdw blurRad="38100" dist="38100" dir="2700000" algn="tl">
                    <a:srgbClr val="C0C0C0"/>
                  </a:outerShdw>
                </a:effectLst>
                <a:latin typeface="Arial" pitchFamily="34" charset="0"/>
                <a:ea typeface="MS PGothic" charset="-128"/>
              </a:rPr>
              <a:t>CNC</a:t>
            </a:r>
            <a:r>
              <a:rPr lang="pl-PL" sz="1900" b="1" dirty="0" smtClean="0">
                <a:solidFill>
                  <a:schemeClr val="hlink"/>
                </a:solidFill>
                <a:effectLst>
                  <a:outerShdw blurRad="38100" dist="38100" dir="2700000" algn="tl">
                    <a:srgbClr val="C0C0C0"/>
                  </a:outerShdw>
                </a:effectLst>
                <a:latin typeface="Arial" pitchFamily="34" charset="0"/>
                <a:ea typeface="MS PGothic" charset="-128"/>
              </a:rPr>
              <a:t> </a:t>
            </a:r>
            <a:r>
              <a:rPr lang="en-US" sz="1900" b="1" dirty="0" smtClean="0">
                <a:solidFill>
                  <a:schemeClr val="hlink"/>
                </a:solidFill>
                <a:effectLst>
                  <a:outerShdw blurRad="38100" dist="38100" dir="2700000" algn="tl">
                    <a:srgbClr val="C0C0C0"/>
                  </a:outerShdw>
                </a:effectLst>
                <a:latin typeface="Arial" pitchFamily="34" charset="0"/>
                <a:ea typeface="MS PGothic" charset="-128"/>
              </a:rPr>
              <a:t>MACHINES</a:t>
            </a:r>
            <a:endParaRPr lang="pl-PL" sz="1900" b="1" dirty="0">
              <a:solidFill>
                <a:schemeClr val="tx2"/>
              </a:solidFill>
              <a:effectLst>
                <a:outerShdw blurRad="38100" dist="38100" dir="2700000" algn="tl">
                  <a:srgbClr val="C0C0C0"/>
                </a:outerShdw>
              </a:effectLst>
              <a:latin typeface="Arial" pitchFamily="34" charset="0"/>
              <a:ea typeface="MS PGothic" charset="-128"/>
            </a:endParaRPr>
          </a:p>
        </p:txBody>
      </p:sp>
      <p:pic>
        <p:nvPicPr>
          <p:cNvPr id="32773" name="Picture 26" descr="ArcelorMittal Service Group v"/>
          <p:cNvPicPr>
            <a:picLocks noChangeAspect="1" noChangeArrowheads="1"/>
          </p:cNvPicPr>
          <p:nvPr/>
        </p:nvPicPr>
        <p:blipFill>
          <a:blip r:embed="rId2" cstate="print"/>
          <a:srcRect/>
          <a:stretch>
            <a:fillRect/>
          </a:stretch>
        </p:blipFill>
        <p:spPr bwMode="auto">
          <a:xfrm>
            <a:off x="6251575" y="260350"/>
            <a:ext cx="2524125" cy="1081088"/>
          </a:xfrm>
          <a:prstGeom prst="rect">
            <a:avLst/>
          </a:prstGeom>
          <a:noFill/>
          <a:ln w="9525">
            <a:noFill/>
            <a:miter lim="800000"/>
            <a:headEnd/>
            <a:tailEnd/>
          </a:ln>
        </p:spPr>
      </p:pic>
      <p:pic>
        <p:nvPicPr>
          <p:cNvPr id="31746" name="Picture 2" descr="E:\DCIM\112___03\IMG_0660.JPG"/>
          <p:cNvPicPr>
            <a:picLocks noChangeAspect="1" noChangeArrowheads="1"/>
          </p:cNvPicPr>
          <p:nvPr/>
        </p:nvPicPr>
        <p:blipFill>
          <a:blip r:embed="rId3" cstate="print"/>
          <a:srcRect/>
          <a:stretch>
            <a:fillRect/>
          </a:stretch>
        </p:blipFill>
        <p:spPr bwMode="auto">
          <a:xfrm>
            <a:off x="0" y="1412776"/>
            <a:ext cx="9144000" cy="5445224"/>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5976E0AE-F4E8-44EF-AD4C-BC171D9E7BE3}" type="slidenum">
              <a:rPr lang="pl-PL" smtClean="0"/>
              <a:pPr>
                <a:defRPr/>
              </a:pPr>
              <a:t>9</a:t>
            </a:fld>
            <a:endParaRPr lang="pl-PL"/>
          </a:p>
        </p:txBody>
      </p:sp>
      <p:pic>
        <p:nvPicPr>
          <p:cNvPr id="33795" name="Picture 2" descr="C:\Users\g002418\Desktop\prezentacje\zdjecia do prezentacji na maj\DSC_5972 kopia.jpg"/>
          <p:cNvPicPr>
            <a:picLocks noChangeAspect="1" noChangeArrowheads="1"/>
          </p:cNvPicPr>
          <p:nvPr/>
        </p:nvPicPr>
        <p:blipFill>
          <a:blip r:embed="rId2" cstate="print"/>
          <a:srcRect/>
          <a:stretch>
            <a:fillRect/>
          </a:stretch>
        </p:blipFill>
        <p:spPr bwMode="auto">
          <a:xfrm>
            <a:off x="0" y="1341438"/>
            <a:ext cx="9144000" cy="5516562"/>
          </a:xfrm>
          <a:prstGeom prst="rect">
            <a:avLst/>
          </a:prstGeom>
          <a:noFill/>
          <a:ln w="9525">
            <a:noFill/>
            <a:miter lim="800000"/>
            <a:headEnd/>
            <a:tailEnd/>
          </a:ln>
        </p:spPr>
      </p:pic>
      <p:sp>
        <p:nvSpPr>
          <p:cNvPr id="4" name="Rectangle 16"/>
          <p:cNvSpPr>
            <a:spLocks noChangeArrowheads="1"/>
          </p:cNvSpPr>
          <p:nvPr/>
        </p:nvSpPr>
        <p:spPr bwMode="auto">
          <a:xfrm>
            <a:off x="179388" y="188913"/>
            <a:ext cx="8785225" cy="533400"/>
          </a:xfrm>
          <a:prstGeom prst="rect">
            <a:avLst/>
          </a:prstGeom>
          <a:noFill/>
          <a:ln w="9525">
            <a:noFill/>
            <a:miter lim="800000"/>
            <a:headEnd/>
            <a:tailEnd/>
          </a:ln>
          <a:effectLst/>
        </p:spPr>
        <p:txBody>
          <a:bodyPr anchor="ctr"/>
          <a:lstStyle/>
          <a:p>
            <a:pPr>
              <a:defRPr/>
            </a:pPr>
            <a:r>
              <a:rPr lang="en-US" sz="1900" b="1" dirty="0">
                <a:solidFill>
                  <a:schemeClr val="hlink"/>
                </a:solidFill>
                <a:effectLst>
                  <a:outerShdw blurRad="38100" dist="38100" dir="2700000" algn="tl">
                    <a:srgbClr val="C0C0C0"/>
                  </a:outerShdw>
                </a:effectLst>
                <a:latin typeface="Arial" pitchFamily="34" charset="0"/>
                <a:ea typeface="MS PGothic" charset="-128"/>
              </a:rPr>
              <a:t>MESSER CUTTING MACHINE</a:t>
            </a:r>
            <a:endParaRPr lang="pl-PL" sz="1900" b="1" dirty="0">
              <a:solidFill>
                <a:schemeClr val="tx2"/>
              </a:solidFill>
              <a:effectLst>
                <a:outerShdw blurRad="38100" dist="38100" dir="2700000" algn="tl">
                  <a:srgbClr val="C0C0C0"/>
                </a:outerShdw>
              </a:effectLst>
              <a:latin typeface="Arial" pitchFamily="34" charset="0"/>
              <a:ea typeface="MS PGothic" charset="-128"/>
            </a:endParaRPr>
          </a:p>
        </p:txBody>
      </p:sp>
      <p:pic>
        <p:nvPicPr>
          <p:cNvPr id="33797" name="Picture 26" descr="ArcelorMittal Service Group v"/>
          <p:cNvPicPr>
            <a:picLocks noChangeAspect="1" noChangeArrowheads="1"/>
          </p:cNvPicPr>
          <p:nvPr/>
        </p:nvPicPr>
        <p:blipFill>
          <a:blip r:embed="rId3" cstate="print"/>
          <a:srcRect/>
          <a:stretch>
            <a:fillRect/>
          </a:stretch>
        </p:blipFill>
        <p:spPr bwMode="auto">
          <a:xfrm>
            <a:off x="6251575" y="260350"/>
            <a:ext cx="2524125" cy="10810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M_ppttemplate">
  <a:themeElements>
    <a:clrScheme name="AM_ppttemplate 1">
      <a:dk1>
        <a:srgbClr val="696969"/>
      </a:dk1>
      <a:lt1>
        <a:srgbClr val="FFFFFF"/>
      </a:lt1>
      <a:dk2>
        <a:srgbClr val="FF3700"/>
      </a:dk2>
      <a:lt2>
        <a:srgbClr val="BAC48C"/>
      </a:lt2>
      <a:accent1>
        <a:srgbClr val="DCD4C2"/>
      </a:accent1>
      <a:accent2>
        <a:srgbClr val="C5BCA4"/>
      </a:accent2>
      <a:accent3>
        <a:srgbClr val="FFFFFF"/>
      </a:accent3>
      <a:accent4>
        <a:srgbClr val="595959"/>
      </a:accent4>
      <a:accent5>
        <a:srgbClr val="EBE6DD"/>
      </a:accent5>
      <a:accent6>
        <a:srgbClr val="B2AA94"/>
      </a:accent6>
      <a:hlink>
        <a:srgbClr val="8B819E"/>
      </a:hlink>
      <a:folHlink>
        <a:srgbClr val="9DB1C9"/>
      </a:folHlink>
    </a:clrScheme>
    <a:fontScheme name="AM_ppttemplate">
      <a:majorFont>
        <a:latin typeface="Arial"/>
        <a:ea typeface="MS PGothic"/>
        <a:cs typeface=""/>
      </a:majorFont>
      <a:minorFont>
        <a:latin typeface="Arial"/>
        <a:ea typeface="MS PGothic"/>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81000" marR="0" indent="-381000" algn="l" defTabSz="914400" rtl="0" eaLnBrk="1" fontAlgn="base" latinLnBrk="0" hangingPunct="1">
          <a:lnSpc>
            <a:spcPct val="200000"/>
          </a:lnSpc>
          <a:spcBef>
            <a:spcPct val="20000"/>
          </a:spcBef>
          <a:spcAft>
            <a:spcPct val="0"/>
          </a:spcAft>
          <a:buClr>
            <a:schemeClr val="tx2"/>
          </a:buClr>
          <a:buSzTx/>
          <a:buFontTx/>
          <a:buChar char="•"/>
          <a:tabLst/>
          <a:defRPr kumimoji="0" lang="en-GB" sz="1400" b="1" i="0" u="none" strike="noStrike" cap="none" normalizeH="0" baseline="0" smtClean="0">
            <a:ln>
              <a:noFill/>
            </a:ln>
            <a:solidFill>
              <a:schemeClr val="tx1"/>
            </a:solidFill>
            <a:effectLst/>
            <a:latin typeface="Arial" pitchFamily="34" charset="0"/>
            <a:ea typeface="MS PGothic"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81000" marR="0" indent="-381000" algn="l" defTabSz="914400" rtl="0" eaLnBrk="1" fontAlgn="base" latinLnBrk="0" hangingPunct="1">
          <a:lnSpc>
            <a:spcPct val="200000"/>
          </a:lnSpc>
          <a:spcBef>
            <a:spcPct val="20000"/>
          </a:spcBef>
          <a:spcAft>
            <a:spcPct val="0"/>
          </a:spcAft>
          <a:buClr>
            <a:schemeClr val="tx2"/>
          </a:buClr>
          <a:buSzTx/>
          <a:buFontTx/>
          <a:buChar char="•"/>
          <a:tabLst/>
          <a:defRPr kumimoji="0" lang="en-GB" sz="1400" b="1" i="0" u="none" strike="noStrike" cap="none" normalizeH="0" baseline="0" smtClean="0">
            <a:ln>
              <a:noFill/>
            </a:ln>
            <a:solidFill>
              <a:schemeClr val="tx1"/>
            </a:solidFill>
            <a:effectLst/>
            <a:latin typeface="Arial" pitchFamily="34" charset="0"/>
            <a:ea typeface="MS PGothic" charset="-128"/>
          </a:defRPr>
        </a:defPPr>
      </a:lstStyle>
    </a:lnDef>
  </a:objectDefaults>
  <a:extraClrSchemeLst>
    <a:extraClrScheme>
      <a:clrScheme name="AM_ppttemplate 1">
        <a:dk1>
          <a:srgbClr val="696969"/>
        </a:dk1>
        <a:lt1>
          <a:srgbClr val="FFFFFF"/>
        </a:lt1>
        <a:dk2>
          <a:srgbClr val="FF3700"/>
        </a:dk2>
        <a:lt2>
          <a:srgbClr val="BAC48C"/>
        </a:lt2>
        <a:accent1>
          <a:srgbClr val="DCD4C2"/>
        </a:accent1>
        <a:accent2>
          <a:srgbClr val="C5BCA4"/>
        </a:accent2>
        <a:accent3>
          <a:srgbClr val="FFFFFF"/>
        </a:accent3>
        <a:accent4>
          <a:srgbClr val="595959"/>
        </a:accent4>
        <a:accent5>
          <a:srgbClr val="EBE6DD"/>
        </a:accent5>
        <a:accent6>
          <a:srgbClr val="B2AA94"/>
        </a:accent6>
        <a:hlink>
          <a:srgbClr val="8B819E"/>
        </a:hlink>
        <a:folHlink>
          <a:srgbClr val="9DB1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5894</TotalTime>
  <Words>1773</Words>
  <Application>Microsoft Office PowerPoint</Application>
  <PresentationFormat>Pokaz na ekranie (4:3)</PresentationFormat>
  <Paragraphs>367</Paragraphs>
  <Slides>47</Slides>
  <Notes>14</Notes>
  <HiddenSlides>0</HiddenSlides>
  <MMClips>0</MMClips>
  <ScaleCrop>false</ScaleCrop>
  <HeadingPairs>
    <vt:vector size="4" baseType="variant">
      <vt:variant>
        <vt:lpstr>Motyw</vt:lpstr>
      </vt:variant>
      <vt:variant>
        <vt:i4>1</vt:i4>
      </vt:variant>
      <vt:variant>
        <vt:lpstr>Tytuły slajdów</vt:lpstr>
      </vt:variant>
      <vt:variant>
        <vt:i4>47</vt:i4>
      </vt:variant>
    </vt:vector>
  </HeadingPairs>
  <TitlesOfParts>
    <vt:vector size="48" baseType="lpstr">
      <vt:lpstr>AM_ppttemplate</vt:lpstr>
      <vt:lpstr>Slajd 1</vt:lpstr>
      <vt:lpstr>Slajd 2</vt:lpstr>
      <vt:lpstr>Slajd 3</vt:lpstr>
      <vt:lpstr>  The scope of production covers:</vt:lpstr>
      <vt:lpstr>Types of machines and tools used:</vt:lpstr>
      <vt:lpstr>Slajd 6</vt:lpstr>
      <vt:lpstr>Slajd 7</vt:lpstr>
      <vt:lpstr>Slajd 8</vt:lpstr>
      <vt:lpstr>Slajd 9</vt:lpstr>
      <vt:lpstr>Mechanical workshop - capacity</vt:lpstr>
      <vt:lpstr>Mechanical workshop - capacity</vt:lpstr>
      <vt:lpstr>Mechanical workshop - CRANES</vt:lpstr>
      <vt:lpstr>Main suppliers of raw materials by Country</vt:lpstr>
      <vt:lpstr>Slajd 14</vt:lpstr>
      <vt:lpstr>Design Office</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Saw blades  hot and cold cutting </vt:lpstr>
      <vt:lpstr>Slajd 43</vt:lpstr>
      <vt:lpstr>Moulds and strand guide segments for the CCM </vt:lpstr>
      <vt:lpstr> Scrap buckets for AM Bremen    5pcs. X 24T=120T</vt:lpstr>
      <vt:lpstr>Scrap buckets for AM Bremen</vt:lpstr>
      <vt:lpstr>Scrap buckets for AM Bremen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tytułu slajdu</dc:title>
  <dc:creator>Janusz Otulak</dc:creator>
  <cp:lastModifiedBy>g000404</cp:lastModifiedBy>
  <cp:revision>335</cp:revision>
  <cp:lastPrinted>2006-12-05T14:46:14Z</cp:lastPrinted>
  <dcterms:created xsi:type="dcterms:W3CDTF">2006-10-01T20:54:34Z</dcterms:created>
  <dcterms:modified xsi:type="dcterms:W3CDTF">2016-02-08T10:03:01Z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2638001</vt:lpwstr>
  </property>
  <property fmtid="{D5CDD505-2E9C-101B-9397-08002B2CF9AE}" name="NXPowerLiteVersion" pid="3">
    <vt:lpwstr>D4.1.4</vt:lpwstr>
  </property>
</Properties>
</file>